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370" r:id="rId4"/>
    <p:sldId id="371" r:id="rId5"/>
    <p:sldId id="385" r:id="rId6"/>
    <p:sldId id="375" r:id="rId7"/>
    <p:sldId id="386" r:id="rId8"/>
    <p:sldId id="380" r:id="rId9"/>
    <p:sldId id="373" r:id="rId10"/>
    <p:sldId id="389" r:id="rId11"/>
    <p:sldId id="388" r:id="rId12"/>
    <p:sldId id="383" r:id="rId13"/>
    <p:sldId id="387" r:id="rId14"/>
  </p:sldIdLst>
  <p:sldSz cx="15119350" cy="10691495"/>
  <p:notesSz cx="6858000" cy="9144000"/>
  <p:custDataLst>
    <p:tags r:id="rId20"/>
  </p:custDataLst>
  <p:defaultTextStyle>
    <a:defPPr>
      <a:defRPr lang="zh-CN"/>
    </a:defPPr>
    <a:lvl1pPr marL="0" lvl="0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1pPr>
    <a:lvl2pPr marL="619125" lvl="1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2pPr>
    <a:lvl3pPr marL="1238250" lvl="2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3pPr>
    <a:lvl4pPr marL="1859280" lvl="3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4pPr>
    <a:lvl5pPr marL="2478405" lvl="4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5pPr>
    <a:lvl6pPr marL="2286000" lvl="5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6pPr>
    <a:lvl7pPr marL="2743200" lvl="6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7pPr>
    <a:lvl8pPr marL="3200400" lvl="7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8pPr>
    <a:lvl9pPr marL="3657600" lvl="8" indent="0" algn="l" defTabSz="123825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defRPr sz="2400" kern="1200" baseline="0">
        <a:solidFill>
          <a:schemeClr val="tx1"/>
        </a:solidFill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47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524" y="-102"/>
      </p:cViewPr>
      <p:guideLst>
        <p:guide orient="horz" pos="3362"/>
        <p:guide pos="47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40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/>
          <a:lstStyle/>
          <a:p>
            <a:pPr lvl="0" algn="l"/>
            <a:endParaRPr sz="1200">
              <a:ea typeface="宋体" panose="02010600030101010101" pitchFamily="2" charset="-122"/>
            </a:endParaRPr>
          </a:p>
        </p:txBody>
      </p:sp>
      <p:sp>
        <p:nvSpPr>
          <p:cNvPr id="205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/>
          <a:lstStyle/>
          <a:p>
            <a:pPr lvl="0" algn="r"/>
            <a:fld id="{BB962C8B-B14F-4D97-AF65-F5344CB8AC3E}" type="datetime1">
              <a:rPr lang="zh-CN" altLang="en-US" dirty="0">
                <a:ea typeface="宋体" panose="02010600030101010101" pitchFamily="2" charset="-122"/>
              </a:rPr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Rot="1" noChangeAspect="1"/>
          </p:cNvSpPr>
          <p:nvPr/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12700">
            <a:noFill/>
          </a:ln>
        </p:spPr>
        <p:txBody>
          <a:bodyPr vert="horz" anchor="ctr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anchor="b" anchorCtr="0"/>
          <a:lstStyle/>
          <a:p>
            <a:pPr lvl="0" algn="l"/>
            <a:endParaRPr sz="1200">
              <a:ea typeface="宋体" panose="02010600030101010101" pitchFamily="2" charset="-122"/>
            </a:endParaRPr>
          </a:p>
        </p:txBody>
      </p:sp>
      <p:sp>
        <p:nvSpPr>
          <p:cNvPr id="2055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anchor="b" anchorCtr="0"/>
          <a:lstStyle/>
          <a:p>
            <a:pPr lvl="0" algn="r"/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lvl="0" defTabSz="0" fontAlgn="base">
      <a:defRPr sz="1200" kern="1200"/>
    </a:lvl1pPr>
    <a:lvl2pPr marL="0" lvl="1" indent="0" defTabSz="0" fontAlgn="base">
      <a:defRPr sz="1200" kern="1200"/>
    </a:lvl2pPr>
    <a:lvl3pPr marL="0" lvl="2" indent="0" defTabSz="0" fontAlgn="base">
      <a:defRPr sz="1200" kern="1200"/>
    </a:lvl3pPr>
    <a:lvl4pPr marL="0" lvl="3" indent="0" defTabSz="0" fontAlgn="base">
      <a:defRPr sz="1200" kern="1200"/>
    </a:lvl4pPr>
    <a:lvl5pPr marL="0" lvl="4" indent="0" defTabSz="0" fontAlgn="base">
      <a:defRPr sz="1200" kern="1200"/>
    </a:lvl5pPr>
    <a:lvl6pPr marL="2286000" lvl="5" indent="0" defTabSz="0" fontAlgn="base">
      <a:defRPr sz="1200" kern="1200"/>
    </a:lvl6pPr>
    <a:lvl7pPr marL="2743200" lvl="6" indent="0" defTabSz="0" fontAlgn="base">
      <a:defRPr sz="1200" kern="1200"/>
    </a:lvl7pPr>
    <a:lvl8pPr marL="3200400" lvl="7" indent="0" defTabSz="0" fontAlgn="base">
      <a:defRPr sz="1200" kern="1200"/>
    </a:lvl8pPr>
    <a:lvl9pPr marL="3657600" lvl="8" indent="0" defTabSz="0" fontAlgn="base">
      <a:defRPr sz="1200" kern="1200"/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9919" y="1749847"/>
            <a:ext cx="11339512" cy="3722445"/>
          </a:xfrm>
        </p:spPr>
        <p:txBody>
          <a:bodyPr anchor="b"/>
          <a:lstStyle>
            <a:lvl1pPr algn="ctr">
              <a:defRPr sz="74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89919" y="5615844"/>
            <a:ext cx="11339512" cy="2581456"/>
          </a:xfrm>
        </p:spPr>
        <p:txBody>
          <a:bodyPr/>
          <a:lstStyle>
            <a:lvl1pPr marL="0" indent="0" algn="ctr">
              <a:buNone/>
              <a:defRPr sz="2975"/>
            </a:lvl1pPr>
            <a:lvl2pPr marL="567055" indent="0" algn="ctr">
              <a:buNone/>
              <a:defRPr sz="2480"/>
            </a:lvl2pPr>
            <a:lvl3pPr marL="1134110" indent="0" algn="ctr">
              <a:buNone/>
              <a:defRPr sz="2230"/>
            </a:lvl3pPr>
            <a:lvl4pPr marL="1701165" indent="0" algn="ctr">
              <a:buNone/>
              <a:defRPr sz="1985"/>
            </a:lvl4pPr>
            <a:lvl5pPr marL="2268220" indent="0" algn="ctr">
              <a:buNone/>
              <a:defRPr sz="1985"/>
            </a:lvl5pPr>
            <a:lvl6pPr marL="2834640" indent="0" algn="ctr">
              <a:buNone/>
              <a:defRPr sz="1985"/>
            </a:lvl6pPr>
            <a:lvl7pPr marL="3401695" indent="0" algn="ctr">
              <a:buNone/>
              <a:defRPr sz="1985"/>
            </a:lvl7pPr>
            <a:lvl8pPr marL="3968750" indent="0" algn="ctr">
              <a:buNone/>
              <a:defRPr sz="1985"/>
            </a:lvl8pPr>
            <a:lvl9pPr marL="4535805" indent="0" algn="ctr">
              <a:buNone/>
              <a:defRPr sz="198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19607" y="568325"/>
            <a:ext cx="3259931" cy="90614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39813" y="568325"/>
            <a:ext cx="9590812" cy="90614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1581" y="2665608"/>
            <a:ext cx="13040439" cy="4447628"/>
          </a:xfrm>
        </p:spPr>
        <p:txBody>
          <a:bodyPr anchor="b"/>
          <a:lstStyle>
            <a:lvl1pPr>
              <a:defRPr sz="74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1581" y="7155313"/>
            <a:ext cx="13040439" cy="2338903"/>
          </a:xfrm>
        </p:spPr>
        <p:txBody>
          <a:bodyPr/>
          <a:lstStyle>
            <a:lvl1pPr marL="0" indent="0">
              <a:buNone/>
              <a:defRPr sz="2975">
                <a:solidFill>
                  <a:schemeClr val="tx1">
                    <a:tint val="75000"/>
                  </a:schemeClr>
                </a:solidFill>
              </a:defRPr>
            </a:lvl1pPr>
            <a:lvl2pPr marL="567055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134110" indent="0">
              <a:buNone/>
              <a:defRPr sz="2230">
                <a:solidFill>
                  <a:schemeClr val="tx1">
                    <a:tint val="75000"/>
                  </a:schemeClr>
                </a:solidFill>
              </a:defRPr>
            </a:lvl3pPr>
            <a:lvl4pPr marL="170116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4pPr>
            <a:lvl5pPr marL="226822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5pPr>
            <a:lvl6pPr marL="283464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6pPr>
            <a:lvl7pPr marL="340169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7pPr>
            <a:lvl8pPr marL="396875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8pPr>
            <a:lvl9pPr marL="453580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39813" y="2846388"/>
            <a:ext cx="6389465" cy="67833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90073" y="2846388"/>
            <a:ext cx="6389465" cy="67833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425" y="569257"/>
            <a:ext cx="13040439" cy="206665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71723" y="2772717"/>
            <a:ext cx="6043739" cy="1284540"/>
          </a:xfrm>
        </p:spPr>
        <p:txBody>
          <a:bodyPr anchor="ctr" anchorCtr="0"/>
          <a:lstStyle>
            <a:lvl1pPr marL="0" indent="0">
              <a:buNone/>
              <a:defRPr sz="3470"/>
            </a:lvl1pPr>
            <a:lvl2pPr marL="567055" indent="0">
              <a:buNone/>
              <a:defRPr sz="2975"/>
            </a:lvl2pPr>
            <a:lvl3pPr marL="1134110" indent="0">
              <a:buNone/>
              <a:defRPr sz="2480"/>
            </a:lvl3pPr>
            <a:lvl4pPr marL="1701165" indent="0">
              <a:buNone/>
              <a:defRPr sz="2230"/>
            </a:lvl4pPr>
            <a:lvl5pPr marL="2268220" indent="0">
              <a:buNone/>
              <a:defRPr sz="2230"/>
            </a:lvl5pPr>
            <a:lvl6pPr marL="2834640" indent="0">
              <a:buNone/>
              <a:defRPr sz="2230"/>
            </a:lvl6pPr>
            <a:lvl7pPr marL="3401695" indent="0">
              <a:buNone/>
              <a:defRPr sz="2230"/>
            </a:lvl7pPr>
            <a:lvl8pPr marL="3968750" indent="0">
              <a:buNone/>
              <a:defRPr sz="2230"/>
            </a:lvl8pPr>
            <a:lvl9pPr marL="4535805" indent="0">
              <a:buNone/>
              <a:defRPr sz="22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71723" y="4155523"/>
            <a:ext cx="6043739" cy="54946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759255" y="2772717"/>
            <a:ext cx="6073504" cy="1284540"/>
          </a:xfrm>
        </p:spPr>
        <p:txBody>
          <a:bodyPr anchor="ctr" anchorCtr="0"/>
          <a:lstStyle>
            <a:lvl1pPr marL="0" indent="0">
              <a:buNone/>
              <a:defRPr sz="3470"/>
            </a:lvl1pPr>
            <a:lvl2pPr marL="567055" indent="0">
              <a:buNone/>
              <a:defRPr sz="2975"/>
            </a:lvl2pPr>
            <a:lvl3pPr marL="1134110" indent="0">
              <a:buNone/>
              <a:defRPr sz="2480"/>
            </a:lvl3pPr>
            <a:lvl4pPr marL="1701165" indent="0">
              <a:buNone/>
              <a:defRPr sz="2230"/>
            </a:lvl4pPr>
            <a:lvl5pPr marL="2268220" indent="0">
              <a:buNone/>
              <a:defRPr sz="2230"/>
            </a:lvl5pPr>
            <a:lvl6pPr marL="2834640" indent="0">
              <a:buNone/>
              <a:defRPr sz="2230"/>
            </a:lvl6pPr>
            <a:lvl7pPr marL="3401695" indent="0">
              <a:buNone/>
              <a:defRPr sz="2230"/>
            </a:lvl7pPr>
            <a:lvl8pPr marL="3968750" indent="0">
              <a:buNone/>
              <a:defRPr sz="2230"/>
            </a:lvl8pPr>
            <a:lvl9pPr marL="4535805" indent="0">
              <a:buNone/>
              <a:defRPr sz="22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759255" y="4155523"/>
            <a:ext cx="6073504" cy="54946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425" y="712809"/>
            <a:ext cx="4876383" cy="2494830"/>
          </a:xfrm>
        </p:spPr>
        <p:txBody>
          <a:bodyPr anchor="b"/>
          <a:lstStyle>
            <a:lvl1pPr>
              <a:defRPr sz="39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7693" y="1539469"/>
            <a:ext cx="7654171" cy="7598342"/>
          </a:xfrm>
        </p:spPr>
        <p:txBody>
          <a:bodyPr/>
          <a:lstStyle>
            <a:lvl1pPr>
              <a:defRPr sz="3970"/>
            </a:lvl1pPr>
            <a:lvl2pPr>
              <a:defRPr sz="3470"/>
            </a:lvl2pPr>
            <a:lvl3pPr>
              <a:defRPr sz="2975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425" y="3207639"/>
            <a:ext cx="4876383" cy="5942548"/>
          </a:xfrm>
        </p:spPr>
        <p:txBody>
          <a:bodyPr/>
          <a:lstStyle>
            <a:lvl1pPr marL="0" indent="0">
              <a:buNone/>
              <a:defRPr sz="1985"/>
            </a:lvl1pPr>
            <a:lvl2pPr marL="567055" indent="0">
              <a:buNone/>
              <a:defRPr sz="1735"/>
            </a:lvl2pPr>
            <a:lvl3pPr marL="1134110" indent="0">
              <a:buNone/>
              <a:defRPr sz="1490"/>
            </a:lvl3pPr>
            <a:lvl4pPr marL="1701165" indent="0">
              <a:buNone/>
              <a:defRPr sz="1240"/>
            </a:lvl4pPr>
            <a:lvl5pPr marL="2268220" indent="0">
              <a:buNone/>
              <a:defRPr sz="1240"/>
            </a:lvl5pPr>
            <a:lvl6pPr marL="2834640" indent="0">
              <a:buNone/>
              <a:defRPr sz="1240"/>
            </a:lvl6pPr>
            <a:lvl7pPr marL="3401695" indent="0">
              <a:buNone/>
              <a:defRPr sz="1240"/>
            </a:lvl7pPr>
            <a:lvl8pPr marL="3968750" indent="0">
              <a:buNone/>
              <a:defRPr sz="1240"/>
            </a:lvl8pPr>
            <a:lvl9pPr marL="4535805" indent="0">
              <a:buNone/>
              <a:defRPr sz="12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425" y="712809"/>
            <a:ext cx="5165467" cy="2494830"/>
          </a:xfrm>
        </p:spPr>
        <p:txBody>
          <a:bodyPr anchor="b"/>
          <a:lstStyle>
            <a:lvl1pPr>
              <a:defRPr sz="39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427693" y="712810"/>
            <a:ext cx="7654171" cy="8425002"/>
          </a:xfrm>
        </p:spPr>
        <p:txBody>
          <a:bodyPr/>
          <a:lstStyle>
            <a:lvl1pPr marL="0" indent="0">
              <a:buNone/>
              <a:defRPr sz="3970"/>
            </a:lvl1pPr>
            <a:lvl2pPr marL="567055" indent="0">
              <a:buNone/>
              <a:defRPr sz="3470"/>
            </a:lvl2pPr>
            <a:lvl3pPr marL="1134110" indent="0">
              <a:buNone/>
              <a:defRPr sz="2975"/>
            </a:lvl3pPr>
            <a:lvl4pPr marL="1701165" indent="0">
              <a:buNone/>
              <a:defRPr sz="2480"/>
            </a:lvl4pPr>
            <a:lvl5pPr marL="2268220" indent="0">
              <a:buNone/>
              <a:defRPr sz="2480"/>
            </a:lvl5pPr>
            <a:lvl6pPr marL="2834640" indent="0">
              <a:buNone/>
              <a:defRPr sz="2480"/>
            </a:lvl6pPr>
            <a:lvl7pPr marL="3401695" indent="0">
              <a:buNone/>
              <a:defRPr sz="2480"/>
            </a:lvl7pPr>
            <a:lvl8pPr marL="3968750" indent="0">
              <a:buNone/>
              <a:defRPr sz="2480"/>
            </a:lvl8pPr>
            <a:lvl9pPr marL="4535805" indent="0">
              <a:buNone/>
              <a:defRPr sz="24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425" y="3207639"/>
            <a:ext cx="5165467" cy="5942548"/>
          </a:xfrm>
        </p:spPr>
        <p:txBody>
          <a:bodyPr/>
          <a:lstStyle>
            <a:lvl1pPr marL="0" indent="0">
              <a:buNone/>
              <a:defRPr sz="2480"/>
            </a:lvl1pPr>
            <a:lvl2pPr marL="567055" indent="0">
              <a:buNone/>
              <a:defRPr sz="2230"/>
            </a:lvl2pPr>
            <a:lvl3pPr marL="1134110" indent="0">
              <a:buNone/>
              <a:defRPr sz="1985"/>
            </a:lvl3pPr>
            <a:lvl4pPr marL="1701165" indent="0">
              <a:buNone/>
              <a:defRPr sz="1735"/>
            </a:lvl4pPr>
            <a:lvl5pPr marL="2268220" indent="0">
              <a:buNone/>
              <a:defRPr sz="1735"/>
            </a:lvl5pPr>
            <a:lvl6pPr marL="2834640" indent="0">
              <a:buNone/>
              <a:defRPr sz="1735"/>
            </a:lvl6pPr>
            <a:lvl7pPr marL="3401695" indent="0">
              <a:buNone/>
              <a:defRPr sz="1735"/>
            </a:lvl7pPr>
            <a:lvl8pPr marL="3968750" indent="0">
              <a:buNone/>
              <a:defRPr sz="1735"/>
            </a:lvl8pPr>
            <a:lvl9pPr marL="4535805" indent="0">
              <a:buNone/>
              <a:defRPr sz="17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1039813" y="568325"/>
            <a:ext cx="13039725" cy="2066925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1039813" y="2846388"/>
            <a:ext cx="13039725" cy="6783387"/>
          </a:xfrm>
          <a:prstGeom prst="rect">
            <a:avLst/>
          </a:prstGeom>
          <a:noFill/>
          <a:ln w="9525">
            <a:noFill/>
          </a:ln>
        </p:spPr>
        <p:txBody>
          <a:bodyPr vert="horz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>
          <a:xfrm>
            <a:off x="1039813" y="9909175"/>
            <a:ext cx="3402012" cy="569913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/>
          <a:lstStyle>
            <a:lvl1pPr algn="l">
              <a:defRPr sz="18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fld id="{BB962C8B-B14F-4D97-AF65-F5344CB8AC3E}" type="datetime1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563" y="9909175"/>
            <a:ext cx="5102225" cy="569913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/>
          <a:lstStyle>
            <a:lvl1pPr algn="ctr">
              <a:defRPr sz="18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7525" y="9909175"/>
            <a:ext cx="3402013" cy="569913"/>
          </a:xfrm>
          <a:prstGeom prst="rect">
            <a:avLst/>
          </a:prstGeom>
          <a:noFill/>
          <a:ln w="9525">
            <a:noFill/>
          </a:ln>
        </p:spPr>
        <p:txBody>
          <a:bodyPr vert="horz" anchor="ctr" anchorCtr="0"/>
          <a:lstStyle>
            <a:lvl1pPr algn="r">
              <a:defRPr sz="18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1425575" lvl="0" indent="-1425575" algn="l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charset="0"/>
        </a:defRPr>
      </a:lvl1pPr>
    </p:titleStyle>
    <p:bodyStyle>
      <a:lvl1pPr marL="355600" lvl="0" indent="-355600" algn="l" defTabSz="1425575" eaLnBrk="1" fontAlgn="base" latinLnBrk="0" hangingPunct="1">
        <a:lnSpc>
          <a:spcPct val="90000"/>
        </a:lnSpc>
        <a:spcBef>
          <a:spcPts val="1565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1069975" lvl="1" indent="-355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2pPr>
      <a:lvl3pPr marL="1781175" lvl="2" indent="-355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3pPr>
      <a:lvl4pPr marL="2495550" lvl="3" indent="-355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4pPr>
      <a:lvl5pPr marL="3206750" lvl="4" indent="-355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5pPr>
      <a:lvl6pPr marL="2514600" lvl="5" indent="-228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6pPr>
      <a:lvl7pPr marL="2971800" lvl="6" indent="-228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7pPr>
      <a:lvl8pPr marL="3429000" lvl="7" indent="-228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8pPr>
      <a:lvl9pPr marL="3886200" lvl="8" indent="-228600" algn="l" defTabSz="1425575" eaLnBrk="1" fontAlgn="base" latinLnBrk="0" hangingPunct="1">
        <a:lnSpc>
          <a:spcPct val="90000"/>
        </a:lnSpc>
        <a:spcBef>
          <a:spcPts val="7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+mn-cs"/>
          <a:sym typeface="Calibri" panose="020F0502020204030204" charset="0"/>
        </a:defRPr>
      </a:lvl9pPr>
    </p:bodyStyle>
    <p:otherStyle>
      <a:lvl1pPr marL="0" lvl="0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19125" lvl="1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2pPr>
      <a:lvl3pPr marL="1238250" lvl="2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3pPr>
      <a:lvl4pPr marL="1859280" lvl="3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4pPr>
      <a:lvl5pPr marL="2478405" lvl="4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5pPr>
      <a:lvl6pPr marL="2286000" lvl="5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6pPr>
      <a:lvl7pPr marL="2743200" lvl="6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7pPr>
      <a:lvl8pPr marL="3200400" lvl="7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8pPr>
      <a:lvl9pPr marL="3657600" lvl="8" indent="0" algn="l" defTabSz="12382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400" kern="1200" baseline="0">
          <a:solidFill>
            <a:schemeClr val="tx1"/>
          </a:solidFill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127.xml"/><Relationship Id="rId34" Type="http://schemas.openxmlformats.org/officeDocument/2006/relationships/tags" Target="../tags/tag126.xml"/><Relationship Id="rId33" Type="http://schemas.openxmlformats.org/officeDocument/2006/relationships/tags" Target="../tags/tag125.xml"/><Relationship Id="rId32" Type="http://schemas.openxmlformats.org/officeDocument/2006/relationships/tags" Target="../tags/tag124.xml"/><Relationship Id="rId31" Type="http://schemas.openxmlformats.org/officeDocument/2006/relationships/tags" Target="../tags/tag123.xml"/><Relationship Id="rId30" Type="http://schemas.openxmlformats.org/officeDocument/2006/relationships/tags" Target="../tags/tag122.xml"/><Relationship Id="rId3" Type="http://schemas.openxmlformats.org/officeDocument/2006/relationships/tags" Target="../tags/tag95.xml"/><Relationship Id="rId29" Type="http://schemas.openxmlformats.org/officeDocument/2006/relationships/tags" Target="../tags/tag121.xml"/><Relationship Id="rId28" Type="http://schemas.openxmlformats.org/officeDocument/2006/relationships/tags" Target="../tags/tag120.xml"/><Relationship Id="rId27" Type="http://schemas.openxmlformats.org/officeDocument/2006/relationships/tags" Target="../tags/tag119.xml"/><Relationship Id="rId26" Type="http://schemas.openxmlformats.org/officeDocument/2006/relationships/tags" Target="../tags/tag118.xml"/><Relationship Id="rId25" Type="http://schemas.openxmlformats.org/officeDocument/2006/relationships/tags" Target="../tags/tag117.xml"/><Relationship Id="rId24" Type="http://schemas.openxmlformats.org/officeDocument/2006/relationships/tags" Target="../tags/tag116.xml"/><Relationship Id="rId23" Type="http://schemas.openxmlformats.org/officeDocument/2006/relationships/tags" Target="../tags/tag115.xml"/><Relationship Id="rId22" Type="http://schemas.openxmlformats.org/officeDocument/2006/relationships/tags" Target="../tags/tag114.xml"/><Relationship Id="rId21" Type="http://schemas.openxmlformats.org/officeDocument/2006/relationships/tags" Target="../tags/tag113.xml"/><Relationship Id="rId20" Type="http://schemas.openxmlformats.org/officeDocument/2006/relationships/tags" Target="../tags/tag112.xml"/><Relationship Id="rId2" Type="http://schemas.openxmlformats.org/officeDocument/2006/relationships/tags" Target="../tags/tag94.xml"/><Relationship Id="rId19" Type="http://schemas.openxmlformats.org/officeDocument/2006/relationships/tags" Target="../tags/tag111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7.jpeg"/><Relationship Id="rId24" Type="http://schemas.openxmlformats.org/officeDocument/2006/relationships/image" Target="../media/image6.jpeg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image" Target="../media/image2.jpeg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image" Target="../media/image5.png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8.png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image" Target="../media/image15.pn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4.png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55.xml"/><Relationship Id="rId2" Type="http://schemas.openxmlformats.org/officeDocument/2006/relationships/tags" Target="../tags/tag41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image" Target="../media/image11.png"/><Relationship Id="rId15" Type="http://schemas.openxmlformats.org/officeDocument/2006/relationships/image" Target="../media/image10.png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4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image" Target="../media/image17.jpeg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16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63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70.xml"/><Relationship Id="rId7" Type="http://schemas.openxmlformats.org/officeDocument/2006/relationships/image" Target="../media/image18.png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79.xml"/><Relationship Id="rId2" Type="http://schemas.openxmlformats.org/officeDocument/2006/relationships/tags" Target="../tags/tag65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image" Target="../media/image16.jpe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3073"/>
          <p:cNvSpPr/>
          <p:nvPr/>
        </p:nvSpPr>
        <p:spPr>
          <a:xfrm>
            <a:off x="483235" y="3261360"/>
            <a:ext cx="14355445" cy="25031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12056" rIns="0" bIns="0" anchor="t" anchorCtr="0">
            <a:noAutofit/>
          </a:bodyPr>
          <a:lstStyle/>
          <a:p>
            <a:pPr marL="12700" algn="ctr">
              <a:spcBef>
                <a:spcPts val="100"/>
              </a:spcBef>
              <a:buNone/>
            </a:pPr>
            <a:endParaRPr lang="zh-CN" altLang="en-US" sz="4400" dirty="0">
              <a:solidFill>
                <a:schemeClr val="accent4"/>
              </a:solidFill>
              <a:latin typeface="方正黑体_GBK" pitchFamily="1" charset="-122"/>
              <a:ea typeface="方正黑体_GBK" pitchFamily="1" charset="-122"/>
              <a:sym typeface="思源黑体 CN ExtraLight" charset="-122"/>
            </a:endParaRPr>
          </a:p>
          <a:p>
            <a:pPr marL="12700" algn="ctr">
              <a:spcBef>
                <a:spcPts val="100"/>
              </a:spcBef>
              <a:buNone/>
            </a:pPr>
            <a:r>
              <a:rPr lang="zh-CN" altLang="en-US" sz="4400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四面山镇祥瑞</a:t>
            </a:r>
            <a:r>
              <a:rPr lang="en-US" altLang="zh-CN" sz="4400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·</a:t>
            </a:r>
            <a:r>
              <a:rPr lang="zh-CN" altLang="en-US" sz="4400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万水千山项目21#、25#、26#、</a:t>
            </a:r>
            <a:r>
              <a:rPr lang="zh-CN" altLang="en-US" sz="4400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43#、44#、45#</a:t>
            </a:r>
            <a:r>
              <a:rPr lang="zh-CN" altLang="en-US" sz="4400" dirty="0" smtClean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楼</a:t>
            </a:r>
            <a:r>
              <a:rPr lang="zh-CN" altLang="en-US" sz="4400" dirty="0" smtClean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建筑</a:t>
            </a:r>
            <a:r>
              <a:rPr lang="zh-CN" altLang="en-US" sz="4400" dirty="0" smtClean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方案设计调整公</a:t>
            </a:r>
            <a:r>
              <a:rPr lang="zh-CN" altLang="en-US" sz="4400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rPr>
              <a:t>示</a:t>
            </a:r>
            <a:endParaRPr lang="zh-CN" altLang="en-US" sz="4400" dirty="0">
              <a:solidFill>
                <a:schemeClr val="accent4"/>
              </a:solidFill>
              <a:latin typeface="方正黑体_GBK" pitchFamily="1" charset="-122"/>
              <a:ea typeface="方正黑体_GBK" pitchFamily="1" charset="-122"/>
              <a:sym typeface="思源黑体 CN ExtraLight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 cstate="print">
            <a:alphaModFix amt="40000"/>
          </a:blip>
          <a:stretch>
            <a:fillRect/>
          </a:stretch>
        </p:blipFill>
        <p:spPr>
          <a:xfrm>
            <a:off x="378460" y="1553210"/>
            <a:ext cx="7063105" cy="772985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" cstate="print">
            <a:alphaModFix amt="40000"/>
          </a:blip>
          <a:stretch>
            <a:fillRect/>
          </a:stretch>
        </p:blipFill>
        <p:spPr>
          <a:xfrm>
            <a:off x="7725410" y="1553210"/>
            <a:ext cx="7040880" cy="77298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万水千山项目21#、25#、26#、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43#、44#、45#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78460" y="157416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54" name="文本框 6153"/>
          <p:cNvSpPr txBox="1"/>
          <p:nvPr>
            <p:custDataLst>
              <p:tags r:id="rId3"/>
            </p:custDataLst>
          </p:nvPr>
        </p:nvSpPr>
        <p:spPr>
          <a:xfrm>
            <a:off x="462915" y="9290685"/>
            <a:ext cx="13051155" cy="1075690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>
              <a:buClrTx/>
              <a:buSzTx/>
            </a:pPr>
            <a:r>
              <a:rPr lang="zh-CN" altLang="en-US" sz="1400" b="1" dirty="0">
                <a:sym typeface="黑体" panose="02010609060101010101" charset="-122"/>
              </a:rPr>
              <a:t>调整内容：</a:t>
            </a:r>
            <a:endParaRPr lang="en-US" altLang="zh-CN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1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取消部分室外停车位，室外停车位整体平衡。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规划应配建停车位：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832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个，实际项目设计配建停车位：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879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（居住地块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已核实室外停车位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130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，核实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室内停车位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487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个；商业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兼容商务地块已核实室外停车位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32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个，核实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室内停车位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111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个，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已许可未修建室内停车位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119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个，剩余室内停车位后期与剩余建筑同步修建）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378460" y="929195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6" name="文本框 105"/>
          <p:cNvSpPr txBox="1"/>
          <p:nvPr/>
        </p:nvSpPr>
        <p:spPr>
          <a:xfrm>
            <a:off x="967740" y="1564640"/>
            <a:ext cx="2169795" cy="30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调整前</a:t>
            </a:r>
            <a:endParaRPr lang="zh-CN" altLang="en-US" sz="1400" b="1"/>
          </a:p>
        </p:txBody>
      </p:sp>
      <p:sp>
        <p:nvSpPr>
          <p:cNvPr id="107" name="文本框 106"/>
          <p:cNvSpPr txBox="1"/>
          <p:nvPr>
            <p:custDataLst>
              <p:tags r:id="rId5"/>
            </p:custDataLst>
          </p:nvPr>
        </p:nvSpPr>
        <p:spPr>
          <a:xfrm>
            <a:off x="8027670" y="1572895"/>
            <a:ext cx="2169795" cy="30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调整后</a:t>
            </a:r>
            <a:endParaRPr lang="zh-CN" altLang="en-US" sz="1400" b="1"/>
          </a:p>
        </p:txBody>
      </p:sp>
      <p:cxnSp>
        <p:nvCxnSpPr>
          <p:cNvPr id="140" name="直接连接符 139"/>
          <p:cNvCxnSpPr/>
          <p:nvPr>
            <p:custDataLst>
              <p:tags r:id="rId6"/>
            </p:custDataLst>
          </p:nvPr>
        </p:nvCxnSpPr>
        <p:spPr>
          <a:xfrm>
            <a:off x="570230" y="1572895"/>
            <a:ext cx="12364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7725410" y="1553210"/>
            <a:ext cx="0" cy="7729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7441565" y="1570990"/>
            <a:ext cx="0" cy="773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4" name="矩形 73"/>
          <p:cNvSpPr/>
          <p:nvPr/>
        </p:nvSpPr>
        <p:spPr>
          <a:xfrm flipH="1">
            <a:off x="9767570" y="9478645"/>
            <a:ext cx="548640" cy="135890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0316210" y="9293225"/>
            <a:ext cx="1914525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取消</a:t>
            </a:r>
            <a:r>
              <a:rPr lang="en-US" altLang="zh-CN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32</a:t>
            </a: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个车位范围</a:t>
            </a:r>
            <a:endParaRPr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7" name="矩形 76"/>
          <p:cNvSpPr/>
          <p:nvPr/>
        </p:nvSpPr>
        <p:spPr>
          <a:xfrm flipH="1">
            <a:off x="12230735" y="9486265"/>
            <a:ext cx="548640" cy="13589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2779375" y="9300845"/>
            <a:ext cx="2246630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已核实地上车位</a:t>
            </a:r>
            <a:r>
              <a:rPr lang="en-US" altLang="zh-CN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162</a:t>
            </a: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个</a:t>
            </a:r>
            <a:endParaRPr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187575" y="6274435"/>
            <a:ext cx="2302510" cy="2667000"/>
            <a:chOff x="2645" y="7109"/>
            <a:chExt cx="4719" cy="5465"/>
          </a:xfrm>
        </p:grpSpPr>
        <p:sp>
          <p:nvSpPr>
            <p:cNvPr id="11" name="任意多边形 10"/>
            <p:cNvSpPr/>
            <p:nvPr/>
          </p:nvSpPr>
          <p:spPr>
            <a:xfrm>
              <a:off x="6559" y="7109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6654" y="7534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709" y="7944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6765" y="8470"/>
              <a:ext cx="208" cy="490"/>
            </a:xfrm>
            <a:custGeom>
              <a:avLst/>
              <a:gdLst>
                <a:gd name="connsiteX0" fmla="*/ 0 w 208"/>
                <a:gd name="connsiteY0" fmla="*/ 19 h 490"/>
                <a:gd name="connsiteX1" fmla="*/ 146 w 208"/>
                <a:gd name="connsiteY1" fmla="*/ 0 h 490"/>
                <a:gd name="connsiteX2" fmla="*/ 208 w 208"/>
                <a:gd name="connsiteY2" fmla="*/ 463 h 490"/>
                <a:gd name="connsiteX3" fmla="*/ 84 w 208"/>
                <a:gd name="connsiteY3" fmla="*/ 490 h 490"/>
                <a:gd name="connsiteX4" fmla="*/ 0 w 208"/>
                <a:gd name="connsiteY4" fmla="*/ 19 h 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" h="490">
                  <a:moveTo>
                    <a:pt x="0" y="19"/>
                  </a:moveTo>
                  <a:lnTo>
                    <a:pt x="146" y="0"/>
                  </a:lnTo>
                  <a:lnTo>
                    <a:pt x="208" y="463"/>
                  </a:lnTo>
                  <a:lnTo>
                    <a:pt x="84" y="49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6909" y="9194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6973" y="9772"/>
              <a:ext cx="154" cy="89"/>
            </a:xfrm>
            <a:custGeom>
              <a:avLst/>
              <a:gdLst>
                <a:gd name="connsiteX0" fmla="*/ 0 w 154"/>
                <a:gd name="connsiteY0" fmla="*/ 19 h 89"/>
                <a:gd name="connsiteX1" fmla="*/ 146 w 154"/>
                <a:gd name="connsiteY1" fmla="*/ 0 h 89"/>
                <a:gd name="connsiteX2" fmla="*/ 154 w 154"/>
                <a:gd name="connsiteY2" fmla="*/ 89 h 89"/>
                <a:gd name="connsiteX3" fmla="*/ 4 w 154"/>
                <a:gd name="connsiteY3" fmla="*/ 89 h 89"/>
                <a:gd name="connsiteX4" fmla="*/ 0 w 154"/>
                <a:gd name="connsiteY4" fmla="*/ 19 h 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" h="89">
                  <a:moveTo>
                    <a:pt x="0" y="19"/>
                  </a:moveTo>
                  <a:lnTo>
                    <a:pt x="146" y="0"/>
                  </a:lnTo>
                  <a:lnTo>
                    <a:pt x="154" y="89"/>
                  </a:lnTo>
                  <a:lnTo>
                    <a:pt x="4" y="8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006" y="7163"/>
              <a:ext cx="78" cy="131"/>
            </a:xfrm>
            <a:custGeom>
              <a:avLst/>
              <a:gdLst>
                <a:gd name="connsiteX0" fmla="*/ 0 w 78"/>
                <a:gd name="connsiteY0" fmla="*/ 0 h 131"/>
                <a:gd name="connsiteX1" fmla="*/ 67 w 78"/>
                <a:gd name="connsiteY1" fmla="*/ 0 h 131"/>
                <a:gd name="connsiteX2" fmla="*/ 78 w 78"/>
                <a:gd name="connsiteY2" fmla="*/ 131 h 131"/>
                <a:gd name="connsiteX3" fmla="*/ 0 w 78"/>
                <a:gd name="connsiteY3" fmla="*/ 120 h 131"/>
                <a:gd name="connsiteX4" fmla="*/ 0 w 78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" h="131">
                  <a:moveTo>
                    <a:pt x="0" y="0"/>
                  </a:moveTo>
                  <a:lnTo>
                    <a:pt x="67" y="0"/>
                  </a:lnTo>
                  <a:lnTo>
                    <a:pt x="78" y="131"/>
                  </a:lnTo>
                  <a:lnTo>
                    <a:pt x="0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6049" y="7466"/>
              <a:ext cx="78" cy="131"/>
            </a:xfrm>
            <a:custGeom>
              <a:avLst/>
              <a:gdLst>
                <a:gd name="connsiteX0" fmla="*/ 0 w 78"/>
                <a:gd name="connsiteY0" fmla="*/ 0 h 131"/>
                <a:gd name="connsiteX1" fmla="*/ 67 w 78"/>
                <a:gd name="connsiteY1" fmla="*/ 0 h 131"/>
                <a:gd name="connsiteX2" fmla="*/ 78 w 78"/>
                <a:gd name="connsiteY2" fmla="*/ 131 h 131"/>
                <a:gd name="connsiteX3" fmla="*/ 0 w 78"/>
                <a:gd name="connsiteY3" fmla="*/ 120 h 131"/>
                <a:gd name="connsiteX4" fmla="*/ 0 w 78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" h="131">
                  <a:moveTo>
                    <a:pt x="0" y="0"/>
                  </a:moveTo>
                  <a:lnTo>
                    <a:pt x="67" y="0"/>
                  </a:lnTo>
                  <a:lnTo>
                    <a:pt x="78" y="131"/>
                  </a:lnTo>
                  <a:lnTo>
                    <a:pt x="0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6084" y="7764"/>
              <a:ext cx="78" cy="131"/>
            </a:xfrm>
            <a:custGeom>
              <a:avLst/>
              <a:gdLst>
                <a:gd name="connsiteX0" fmla="*/ 0 w 78"/>
                <a:gd name="connsiteY0" fmla="*/ 0 h 131"/>
                <a:gd name="connsiteX1" fmla="*/ 67 w 78"/>
                <a:gd name="connsiteY1" fmla="*/ 0 h 131"/>
                <a:gd name="connsiteX2" fmla="*/ 78 w 78"/>
                <a:gd name="connsiteY2" fmla="*/ 131 h 131"/>
                <a:gd name="connsiteX3" fmla="*/ 0 w 78"/>
                <a:gd name="connsiteY3" fmla="*/ 120 h 131"/>
                <a:gd name="connsiteX4" fmla="*/ 0 w 78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" h="131">
                  <a:moveTo>
                    <a:pt x="0" y="0"/>
                  </a:moveTo>
                  <a:lnTo>
                    <a:pt x="67" y="0"/>
                  </a:lnTo>
                  <a:lnTo>
                    <a:pt x="78" y="131"/>
                  </a:lnTo>
                  <a:lnTo>
                    <a:pt x="0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6127" y="7997"/>
              <a:ext cx="78" cy="131"/>
            </a:xfrm>
            <a:custGeom>
              <a:avLst/>
              <a:gdLst>
                <a:gd name="connsiteX0" fmla="*/ 0 w 78"/>
                <a:gd name="connsiteY0" fmla="*/ 0 h 131"/>
                <a:gd name="connsiteX1" fmla="*/ 67 w 78"/>
                <a:gd name="connsiteY1" fmla="*/ 0 h 131"/>
                <a:gd name="connsiteX2" fmla="*/ 78 w 78"/>
                <a:gd name="connsiteY2" fmla="*/ 131 h 131"/>
                <a:gd name="connsiteX3" fmla="*/ 0 w 78"/>
                <a:gd name="connsiteY3" fmla="*/ 120 h 131"/>
                <a:gd name="connsiteX4" fmla="*/ 0 w 78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" h="131">
                  <a:moveTo>
                    <a:pt x="0" y="0"/>
                  </a:moveTo>
                  <a:lnTo>
                    <a:pt x="67" y="0"/>
                  </a:lnTo>
                  <a:lnTo>
                    <a:pt x="78" y="131"/>
                  </a:lnTo>
                  <a:lnTo>
                    <a:pt x="0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72" y="8725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7149" y="10766"/>
              <a:ext cx="215" cy="789"/>
            </a:xfrm>
            <a:custGeom>
              <a:avLst/>
              <a:gdLst>
                <a:gd name="connsiteX0" fmla="*/ 72 w 215"/>
                <a:gd name="connsiteY0" fmla="*/ 0 h 789"/>
                <a:gd name="connsiteX1" fmla="*/ 215 w 215"/>
                <a:gd name="connsiteY1" fmla="*/ 8 h 789"/>
                <a:gd name="connsiteX2" fmla="*/ 124 w 215"/>
                <a:gd name="connsiteY2" fmla="*/ 789 h 789"/>
                <a:gd name="connsiteX3" fmla="*/ 0 w 215"/>
                <a:gd name="connsiteY3" fmla="*/ 774 h 789"/>
                <a:gd name="connsiteX4" fmla="*/ 72 w 215"/>
                <a:gd name="connsiteY4" fmla="*/ 0 h 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" h="789">
                  <a:moveTo>
                    <a:pt x="72" y="0"/>
                  </a:moveTo>
                  <a:lnTo>
                    <a:pt x="215" y="8"/>
                  </a:lnTo>
                  <a:lnTo>
                    <a:pt x="124" y="789"/>
                  </a:lnTo>
                  <a:lnTo>
                    <a:pt x="0" y="77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7059" y="11717"/>
              <a:ext cx="162" cy="462"/>
            </a:xfrm>
            <a:custGeom>
              <a:avLst/>
              <a:gdLst>
                <a:gd name="connsiteX0" fmla="*/ 38 w 162"/>
                <a:gd name="connsiteY0" fmla="*/ 0 h 462"/>
                <a:gd name="connsiteX1" fmla="*/ 162 w 162"/>
                <a:gd name="connsiteY1" fmla="*/ 11 h 462"/>
                <a:gd name="connsiteX2" fmla="*/ 124 w 162"/>
                <a:gd name="connsiteY2" fmla="*/ 462 h 462"/>
                <a:gd name="connsiteX3" fmla="*/ 0 w 162"/>
                <a:gd name="connsiteY3" fmla="*/ 447 h 462"/>
                <a:gd name="connsiteX4" fmla="*/ 38 w 162"/>
                <a:gd name="connsiteY4" fmla="*/ 0 h 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" h="462">
                  <a:moveTo>
                    <a:pt x="38" y="0"/>
                  </a:moveTo>
                  <a:lnTo>
                    <a:pt x="162" y="11"/>
                  </a:lnTo>
                  <a:lnTo>
                    <a:pt x="124" y="462"/>
                  </a:lnTo>
                  <a:lnTo>
                    <a:pt x="0" y="44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4380000">
              <a:off x="6999" y="12407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6789" y="11805"/>
              <a:ext cx="195" cy="300"/>
            </a:xfrm>
            <a:custGeom>
              <a:avLst/>
              <a:gdLst>
                <a:gd name="connisteX0" fmla="*/ 28575 w 123825"/>
                <a:gd name="connsiteY0" fmla="*/ 0 h 190500"/>
                <a:gd name="connisteX1" fmla="*/ 123825 w 123825"/>
                <a:gd name="connsiteY1" fmla="*/ 12065 h 190500"/>
                <a:gd name="connisteX2" fmla="*/ 95250 w 123825"/>
                <a:gd name="connsiteY2" fmla="*/ 190500 h 190500"/>
                <a:gd name="connisteX3" fmla="*/ 0 w 123825"/>
                <a:gd name="connsiteY3" fmla="*/ 183515 h 190500"/>
                <a:gd name="connisteX4" fmla="*/ 28575 w 123825"/>
                <a:gd name="connsiteY4" fmla="*/ 0 h 1905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123825" h="190500">
                  <a:moveTo>
                    <a:pt x="28575" y="0"/>
                  </a:moveTo>
                  <a:lnTo>
                    <a:pt x="123825" y="12065"/>
                  </a:lnTo>
                  <a:lnTo>
                    <a:pt x="95250" y="190500"/>
                  </a:lnTo>
                  <a:lnTo>
                    <a:pt x="0" y="18351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6894" y="11370"/>
              <a:ext cx="147" cy="210"/>
            </a:xfrm>
            <a:custGeom>
              <a:avLst/>
              <a:gdLst>
                <a:gd name="connisteX0" fmla="*/ 14605 w 93345"/>
                <a:gd name="connsiteY0" fmla="*/ 0 h 133350"/>
                <a:gd name="connisteX1" fmla="*/ 93345 w 93345"/>
                <a:gd name="connsiteY1" fmla="*/ 9525 h 133350"/>
                <a:gd name="connisteX2" fmla="*/ 81280 w 93345"/>
                <a:gd name="connsiteY2" fmla="*/ 133350 h 133350"/>
                <a:gd name="connisteX3" fmla="*/ 0 w 93345"/>
                <a:gd name="connsiteY3" fmla="*/ 128905 h 133350"/>
                <a:gd name="connisteX4" fmla="*/ 14605 w 93345"/>
                <a:gd name="connsiteY4" fmla="*/ 0 h 1333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93345" h="133350">
                  <a:moveTo>
                    <a:pt x="14605" y="0"/>
                  </a:moveTo>
                  <a:lnTo>
                    <a:pt x="93345" y="9525"/>
                  </a:lnTo>
                  <a:lnTo>
                    <a:pt x="81280" y="133350"/>
                  </a:lnTo>
                  <a:lnTo>
                    <a:pt x="0" y="128905"/>
                  </a:lnTo>
                  <a:lnTo>
                    <a:pt x="14605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6947" y="10951"/>
              <a:ext cx="147" cy="210"/>
            </a:xfrm>
            <a:custGeom>
              <a:avLst/>
              <a:gdLst>
                <a:gd name="connisteX0" fmla="*/ 14605 w 93345"/>
                <a:gd name="connsiteY0" fmla="*/ 0 h 133350"/>
                <a:gd name="connisteX1" fmla="*/ 93345 w 93345"/>
                <a:gd name="connsiteY1" fmla="*/ 9525 h 133350"/>
                <a:gd name="connisteX2" fmla="*/ 81280 w 93345"/>
                <a:gd name="connsiteY2" fmla="*/ 133350 h 133350"/>
                <a:gd name="connisteX3" fmla="*/ 0 w 93345"/>
                <a:gd name="connsiteY3" fmla="*/ 128905 h 133350"/>
                <a:gd name="connisteX4" fmla="*/ 14605 w 93345"/>
                <a:gd name="connsiteY4" fmla="*/ 0 h 1333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93345" h="133350">
                  <a:moveTo>
                    <a:pt x="14605" y="0"/>
                  </a:moveTo>
                  <a:lnTo>
                    <a:pt x="93345" y="9525"/>
                  </a:lnTo>
                  <a:lnTo>
                    <a:pt x="81280" y="133350"/>
                  </a:lnTo>
                  <a:lnTo>
                    <a:pt x="0" y="128905"/>
                  </a:lnTo>
                  <a:lnTo>
                    <a:pt x="14605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6995" y="10587"/>
              <a:ext cx="154" cy="89"/>
            </a:xfrm>
            <a:custGeom>
              <a:avLst/>
              <a:gdLst>
                <a:gd name="connsiteX0" fmla="*/ 0 w 154"/>
                <a:gd name="connsiteY0" fmla="*/ 19 h 89"/>
                <a:gd name="connsiteX1" fmla="*/ 146 w 154"/>
                <a:gd name="connsiteY1" fmla="*/ 0 h 89"/>
                <a:gd name="connsiteX2" fmla="*/ 154 w 154"/>
                <a:gd name="connsiteY2" fmla="*/ 89 h 89"/>
                <a:gd name="connsiteX3" fmla="*/ 4 w 154"/>
                <a:gd name="connsiteY3" fmla="*/ 89 h 89"/>
                <a:gd name="connsiteX4" fmla="*/ 0 w 154"/>
                <a:gd name="connsiteY4" fmla="*/ 19 h 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" h="89">
                  <a:moveTo>
                    <a:pt x="0" y="19"/>
                  </a:moveTo>
                  <a:lnTo>
                    <a:pt x="146" y="0"/>
                  </a:lnTo>
                  <a:lnTo>
                    <a:pt x="154" y="89"/>
                  </a:lnTo>
                  <a:lnTo>
                    <a:pt x="4" y="8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6180000">
              <a:off x="6471" y="10337"/>
              <a:ext cx="154" cy="89"/>
            </a:xfrm>
            <a:custGeom>
              <a:avLst/>
              <a:gdLst>
                <a:gd name="connsiteX0" fmla="*/ 0 w 154"/>
                <a:gd name="connsiteY0" fmla="*/ 19 h 89"/>
                <a:gd name="connsiteX1" fmla="*/ 146 w 154"/>
                <a:gd name="connsiteY1" fmla="*/ 0 h 89"/>
                <a:gd name="connsiteX2" fmla="*/ 154 w 154"/>
                <a:gd name="connsiteY2" fmla="*/ 89 h 89"/>
                <a:gd name="connsiteX3" fmla="*/ 4 w 154"/>
                <a:gd name="connsiteY3" fmla="*/ 89 h 89"/>
                <a:gd name="connsiteX4" fmla="*/ 0 w 154"/>
                <a:gd name="connsiteY4" fmla="*/ 19 h 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" h="89">
                  <a:moveTo>
                    <a:pt x="0" y="19"/>
                  </a:moveTo>
                  <a:lnTo>
                    <a:pt x="146" y="0"/>
                  </a:lnTo>
                  <a:lnTo>
                    <a:pt x="154" y="89"/>
                  </a:lnTo>
                  <a:lnTo>
                    <a:pt x="4" y="8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6180000">
              <a:off x="6310" y="10738"/>
              <a:ext cx="270" cy="94"/>
            </a:xfrm>
            <a:custGeom>
              <a:avLst/>
              <a:gdLst>
                <a:gd name="connsiteX0" fmla="*/ 0 w 270"/>
                <a:gd name="connsiteY0" fmla="*/ 24 h 94"/>
                <a:gd name="connsiteX1" fmla="*/ 257 w 270"/>
                <a:gd name="connsiteY1" fmla="*/ 0 h 94"/>
                <a:gd name="connsiteX2" fmla="*/ 270 w 270"/>
                <a:gd name="connsiteY2" fmla="*/ 74 h 94"/>
                <a:gd name="connsiteX3" fmla="*/ 4 w 270"/>
                <a:gd name="connsiteY3" fmla="*/ 94 h 94"/>
                <a:gd name="connsiteX4" fmla="*/ 0 w 270"/>
                <a:gd name="connsiteY4" fmla="*/ 24 h 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" h="94">
                  <a:moveTo>
                    <a:pt x="0" y="24"/>
                  </a:moveTo>
                  <a:lnTo>
                    <a:pt x="257" y="0"/>
                  </a:lnTo>
                  <a:lnTo>
                    <a:pt x="270" y="74"/>
                  </a:lnTo>
                  <a:lnTo>
                    <a:pt x="4" y="9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6180000">
              <a:off x="5205" y="11588"/>
              <a:ext cx="154" cy="89"/>
            </a:xfrm>
            <a:custGeom>
              <a:avLst/>
              <a:gdLst>
                <a:gd name="connsiteX0" fmla="*/ 0 w 154"/>
                <a:gd name="connsiteY0" fmla="*/ 19 h 89"/>
                <a:gd name="connsiteX1" fmla="*/ 146 w 154"/>
                <a:gd name="connsiteY1" fmla="*/ 0 h 89"/>
                <a:gd name="connsiteX2" fmla="*/ 154 w 154"/>
                <a:gd name="connsiteY2" fmla="*/ 89 h 89"/>
                <a:gd name="connsiteX3" fmla="*/ 4 w 154"/>
                <a:gd name="connsiteY3" fmla="*/ 89 h 89"/>
                <a:gd name="connsiteX4" fmla="*/ 0 w 154"/>
                <a:gd name="connsiteY4" fmla="*/ 19 h 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" h="89">
                  <a:moveTo>
                    <a:pt x="0" y="19"/>
                  </a:moveTo>
                  <a:lnTo>
                    <a:pt x="146" y="0"/>
                  </a:lnTo>
                  <a:lnTo>
                    <a:pt x="154" y="89"/>
                  </a:lnTo>
                  <a:lnTo>
                    <a:pt x="4" y="8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4394" y="11418"/>
              <a:ext cx="195" cy="300"/>
            </a:xfrm>
            <a:custGeom>
              <a:avLst/>
              <a:gdLst>
                <a:gd name="connisteX0" fmla="*/ 28575 w 123825"/>
                <a:gd name="connsiteY0" fmla="*/ 0 h 190500"/>
                <a:gd name="connisteX1" fmla="*/ 123825 w 123825"/>
                <a:gd name="connsiteY1" fmla="*/ 12065 h 190500"/>
                <a:gd name="connisteX2" fmla="*/ 95250 w 123825"/>
                <a:gd name="connsiteY2" fmla="*/ 190500 h 190500"/>
                <a:gd name="connisteX3" fmla="*/ 0 w 123825"/>
                <a:gd name="connsiteY3" fmla="*/ 183515 h 190500"/>
                <a:gd name="connisteX4" fmla="*/ 28575 w 123825"/>
                <a:gd name="connsiteY4" fmla="*/ 0 h 1905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123825" h="190500">
                  <a:moveTo>
                    <a:pt x="28575" y="0"/>
                  </a:moveTo>
                  <a:lnTo>
                    <a:pt x="123825" y="12065"/>
                  </a:lnTo>
                  <a:lnTo>
                    <a:pt x="95250" y="190500"/>
                  </a:lnTo>
                  <a:lnTo>
                    <a:pt x="0" y="18351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2645" y="10550"/>
              <a:ext cx="510" cy="1459"/>
            </a:xfrm>
            <a:custGeom>
              <a:avLst/>
              <a:gdLst>
                <a:gd name="connisteX0" fmla="*/ 226695 w 323850"/>
                <a:gd name="connsiteY0" fmla="*/ 0 h 926465"/>
                <a:gd name="connisteX1" fmla="*/ 323850 w 323850"/>
                <a:gd name="connsiteY1" fmla="*/ 23495 h 926465"/>
                <a:gd name="connisteX2" fmla="*/ 161925 w 323850"/>
                <a:gd name="connsiteY2" fmla="*/ 926465 h 926465"/>
                <a:gd name="connisteX3" fmla="*/ 76200 w 323850"/>
                <a:gd name="connsiteY3" fmla="*/ 911860 h 926465"/>
                <a:gd name="connisteX4" fmla="*/ 26670 w 323850"/>
                <a:gd name="connsiteY4" fmla="*/ 785495 h 926465"/>
                <a:gd name="connisteX5" fmla="*/ 0 w 323850"/>
                <a:gd name="connsiteY5" fmla="*/ 547370 h 926465"/>
                <a:gd name="connisteX6" fmla="*/ 52705 w 323850"/>
                <a:gd name="connsiteY6" fmla="*/ 299720 h 926465"/>
                <a:gd name="connisteX7" fmla="*/ 93345 w 323850"/>
                <a:gd name="connsiteY7" fmla="*/ 178435 h 926465"/>
                <a:gd name="connisteX8" fmla="*/ 226695 w 323850"/>
                <a:gd name="connsiteY8" fmla="*/ 0 h 92646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323850" h="926465">
                  <a:moveTo>
                    <a:pt x="226695" y="0"/>
                  </a:moveTo>
                  <a:lnTo>
                    <a:pt x="323850" y="23495"/>
                  </a:lnTo>
                  <a:lnTo>
                    <a:pt x="161925" y="926465"/>
                  </a:lnTo>
                  <a:lnTo>
                    <a:pt x="76200" y="911860"/>
                  </a:lnTo>
                  <a:lnTo>
                    <a:pt x="26670" y="785495"/>
                  </a:lnTo>
                  <a:lnTo>
                    <a:pt x="0" y="547370"/>
                  </a:lnTo>
                  <a:lnTo>
                    <a:pt x="52705" y="299720"/>
                  </a:lnTo>
                  <a:lnTo>
                    <a:pt x="93345" y="178435"/>
                  </a:lnTo>
                  <a:lnTo>
                    <a:pt x="226695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 rot="20460000">
              <a:off x="4589" y="8407"/>
              <a:ext cx="195" cy="300"/>
            </a:xfrm>
            <a:custGeom>
              <a:avLst/>
              <a:gdLst>
                <a:gd name="connisteX0" fmla="*/ 28575 w 123825"/>
                <a:gd name="connsiteY0" fmla="*/ 0 h 190500"/>
                <a:gd name="connisteX1" fmla="*/ 123825 w 123825"/>
                <a:gd name="connsiteY1" fmla="*/ 12065 h 190500"/>
                <a:gd name="connisteX2" fmla="*/ 95250 w 123825"/>
                <a:gd name="connsiteY2" fmla="*/ 190500 h 190500"/>
                <a:gd name="connisteX3" fmla="*/ 0 w 123825"/>
                <a:gd name="connsiteY3" fmla="*/ 183515 h 190500"/>
                <a:gd name="connisteX4" fmla="*/ 28575 w 123825"/>
                <a:gd name="connsiteY4" fmla="*/ 0 h 1905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123825" h="190500">
                  <a:moveTo>
                    <a:pt x="28575" y="0"/>
                  </a:moveTo>
                  <a:lnTo>
                    <a:pt x="123825" y="12065"/>
                  </a:lnTo>
                  <a:lnTo>
                    <a:pt x="95250" y="190500"/>
                  </a:lnTo>
                  <a:lnTo>
                    <a:pt x="0" y="18351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 rot="21120000">
              <a:off x="3299" y="7187"/>
              <a:ext cx="150" cy="184"/>
            </a:xfrm>
            <a:custGeom>
              <a:avLst/>
              <a:gdLst>
                <a:gd name="connsiteX0" fmla="*/ 0 w 150"/>
                <a:gd name="connsiteY0" fmla="*/ 19 h 184"/>
                <a:gd name="connsiteX1" fmla="*/ 146 w 150"/>
                <a:gd name="connsiteY1" fmla="*/ 0 h 184"/>
                <a:gd name="connsiteX2" fmla="*/ 150 w 150"/>
                <a:gd name="connsiteY2" fmla="*/ 184 h 184"/>
                <a:gd name="connsiteX3" fmla="*/ 15 w 150"/>
                <a:gd name="connsiteY3" fmla="*/ 177 h 184"/>
                <a:gd name="connsiteX4" fmla="*/ 0 w 150"/>
                <a:gd name="connsiteY4" fmla="*/ 19 h 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" h="184">
                  <a:moveTo>
                    <a:pt x="0" y="19"/>
                  </a:moveTo>
                  <a:lnTo>
                    <a:pt x="146" y="0"/>
                  </a:lnTo>
                  <a:lnTo>
                    <a:pt x="150" y="184"/>
                  </a:lnTo>
                  <a:lnTo>
                    <a:pt x="15" y="17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537585" y="1942465"/>
            <a:ext cx="1006140" cy="2821940"/>
            <a:chOff x="5374" y="2315"/>
            <a:chExt cx="3358" cy="10170"/>
          </a:xfrm>
        </p:grpSpPr>
        <p:sp>
          <p:nvSpPr>
            <p:cNvPr id="68" name="任意多边形 67"/>
            <p:cNvSpPr/>
            <p:nvPr/>
          </p:nvSpPr>
          <p:spPr>
            <a:xfrm rot="840000">
              <a:off x="5374" y="12197"/>
              <a:ext cx="336" cy="288"/>
            </a:xfrm>
            <a:custGeom>
              <a:avLst/>
              <a:gdLst>
                <a:gd name="connisteX0" fmla="*/ 0 w 213360"/>
                <a:gd name="connsiteY0" fmla="*/ 91440 h 182880"/>
                <a:gd name="connisteX1" fmla="*/ 182880 w 213360"/>
                <a:gd name="connsiteY1" fmla="*/ 0 h 182880"/>
                <a:gd name="connisteX2" fmla="*/ 213360 w 213360"/>
                <a:gd name="connsiteY2" fmla="*/ 68580 h 182880"/>
                <a:gd name="connisteX3" fmla="*/ 38100 w 213360"/>
                <a:gd name="connsiteY3" fmla="*/ 182880 h 182880"/>
                <a:gd name="connisteX4" fmla="*/ 0 w 213360"/>
                <a:gd name="connsiteY4" fmla="*/ 91440 h 18288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13360" h="182880">
                  <a:moveTo>
                    <a:pt x="0" y="91440"/>
                  </a:moveTo>
                  <a:lnTo>
                    <a:pt x="182880" y="0"/>
                  </a:lnTo>
                  <a:lnTo>
                    <a:pt x="213360" y="68580"/>
                  </a:lnTo>
                  <a:lnTo>
                    <a:pt x="38100" y="18288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8477" y="2315"/>
              <a:ext cx="255" cy="54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7187" y="2495"/>
              <a:ext cx="435" cy="735"/>
            </a:xfrm>
            <a:custGeom>
              <a:avLst/>
              <a:gdLst>
                <a:gd name="connisteX0" fmla="*/ 142875 w 276225"/>
                <a:gd name="connsiteY0" fmla="*/ 466725 h 466725"/>
                <a:gd name="connisteX1" fmla="*/ 0 w 276225"/>
                <a:gd name="connsiteY1" fmla="*/ 409575 h 466725"/>
                <a:gd name="connisteX2" fmla="*/ 133350 w 276225"/>
                <a:gd name="connsiteY2" fmla="*/ 0 h 466725"/>
                <a:gd name="connisteX3" fmla="*/ 276225 w 276225"/>
                <a:gd name="connsiteY3" fmla="*/ 47625 h 466725"/>
                <a:gd name="connisteX4" fmla="*/ 142875 w 276225"/>
                <a:gd name="connsiteY4" fmla="*/ 466725 h 466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76225" h="466725">
                  <a:moveTo>
                    <a:pt x="142875" y="466725"/>
                  </a:moveTo>
                  <a:lnTo>
                    <a:pt x="0" y="409575"/>
                  </a:lnTo>
                  <a:lnTo>
                    <a:pt x="133350" y="0"/>
                  </a:lnTo>
                  <a:lnTo>
                    <a:pt x="276225" y="47625"/>
                  </a:lnTo>
                  <a:lnTo>
                    <a:pt x="142875" y="466725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067" y="5169"/>
              <a:ext cx="285" cy="27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027" y="7379"/>
              <a:ext cx="285" cy="27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8427" y="7099"/>
              <a:ext cx="285" cy="45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7047" y="9695"/>
              <a:ext cx="285" cy="27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6562" y="6234"/>
              <a:ext cx="285" cy="647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6582" y="7110"/>
              <a:ext cx="285" cy="706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6642" y="3420"/>
              <a:ext cx="285" cy="9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5897" y="3860"/>
              <a:ext cx="285" cy="81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84" name="组合 83"/>
          <p:cNvGrpSpPr/>
          <p:nvPr>
            <p:custDataLst>
              <p:tags r:id="rId9"/>
            </p:custDataLst>
          </p:nvPr>
        </p:nvGrpSpPr>
        <p:grpSpPr>
          <a:xfrm rot="1740000">
            <a:off x="10959465" y="4362450"/>
            <a:ext cx="527050" cy="848360"/>
            <a:chOff x="18462" y="11489"/>
            <a:chExt cx="1680" cy="2830"/>
          </a:xfrm>
        </p:grpSpPr>
        <p:sp>
          <p:nvSpPr>
            <p:cNvPr id="85" name="任意多边形 84"/>
            <p:cNvSpPr/>
            <p:nvPr/>
          </p:nvSpPr>
          <p:spPr>
            <a:xfrm>
              <a:off x="18462" y="11489"/>
              <a:ext cx="410" cy="610"/>
            </a:xfrm>
            <a:custGeom>
              <a:avLst/>
              <a:gdLst>
                <a:gd name="connsiteX0" fmla="*/ 110 w 410"/>
                <a:gd name="connsiteY0" fmla="*/ 0 h 610"/>
                <a:gd name="connsiteX1" fmla="*/ 410 w 410"/>
                <a:gd name="connsiteY1" fmla="*/ 560 h 610"/>
                <a:gd name="connsiteX2" fmla="*/ 290 w 410"/>
                <a:gd name="connsiteY2" fmla="*/ 610 h 610"/>
                <a:gd name="connsiteX3" fmla="*/ 0 w 410"/>
                <a:gd name="connsiteY3" fmla="*/ 60 h 610"/>
                <a:gd name="connsiteX4" fmla="*/ 110 w 410"/>
                <a:gd name="connsiteY4" fmla="*/ 0 h 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" h="610">
                  <a:moveTo>
                    <a:pt x="110" y="0"/>
                  </a:moveTo>
                  <a:lnTo>
                    <a:pt x="410" y="560"/>
                  </a:lnTo>
                  <a:lnTo>
                    <a:pt x="290" y="610"/>
                  </a:lnTo>
                  <a:lnTo>
                    <a:pt x="0" y="6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86" name="任意多边形 85"/>
            <p:cNvSpPr/>
            <p:nvPr>
              <p:custDataLst>
                <p:tags r:id="rId10"/>
              </p:custDataLst>
            </p:nvPr>
          </p:nvSpPr>
          <p:spPr>
            <a:xfrm>
              <a:off x="18912" y="12309"/>
              <a:ext cx="520" cy="820"/>
            </a:xfrm>
            <a:custGeom>
              <a:avLst/>
              <a:gdLst>
                <a:gd name="connisteX0" fmla="*/ 63500 w 330200"/>
                <a:gd name="connsiteY0" fmla="*/ 0 h 520700"/>
                <a:gd name="connisteX1" fmla="*/ 330200 w 330200"/>
                <a:gd name="connsiteY1" fmla="*/ 482600 h 520700"/>
                <a:gd name="connisteX2" fmla="*/ 266700 w 330200"/>
                <a:gd name="connsiteY2" fmla="*/ 520700 h 520700"/>
                <a:gd name="connisteX3" fmla="*/ 0 w 330200"/>
                <a:gd name="connsiteY3" fmla="*/ 44450 h 520700"/>
                <a:gd name="connisteX4" fmla="*/ 63500 w 330200"/>
                <a:gd name="connsiteY4" fmla="*/ 0 h 520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30200" h="520700">
                  <a:moveTo>
                    <a:pt x="63500" y="0"/>
                  </a:moveTo>
                  <a:lnTo>
                    <a:pt x="330200" y="482600"/>
                  </a:lnTo>
                  <a:lnTo>
                    <a:pt x="266700" y="520700"/>
                  </a:lnTo>
                  <a:lnTo>
                    <a:pt x="0" y="4445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  <p:sp>
          <p:nvSpPr>
            <p:cNvPr id="87" name="任意多边形 86"/>
            <p:cNvSpPr/>
            <p:nvPr>
              <p:custDataLst>
                <p:tags r:id="rId11"/>
              </p:custDataLst>
            </p:nvPr>
          </p:nvSpPr>
          <p:spPr>
            <a:xfrm>
              <a:off x="19472" y="13379"/>
              <a:ext cx="670" cy="940"/>
            </a:xfrm>
            <a:custGeom>
              <a:avLst/>
              <a:gdLst>
                <a:gd name="connisteX0" fmla="*/ 0 w 425450"/>
                <a:gd name="connsiteY0" fmla="*/ 44450 h 596900"/>
                <a:gd name="connisteX1" fmla="*/ 234950 w 425450"/>
                <a:gd name="connsiteY1" fmla="*/ 444500 h 596900"/>
                <a:gd name="connisteX2" fmla="*/ 361950 w 425450"/>
                <a:gd name="connsiteY2" fmla="*/ 596900 h 596900"/>
                <a:gd name="connisteX3" fmla="*/ 425450 w 425450"/>
                <a:gd name="connsiteY3" fmla="*/ 539750 h 596900"/>
                <a:gd name="connisteX4" fmla="*/ 215900 w 425450"/>
                <a:gd name="connsiteY4" fmla="*/ 247650 h 596900"/>
                <a:gd name="connisteX5" fmla="*/ 82550 w 425450"/>
                <a:gd name="connsiteY5" fmla="*/ 0 h 596900"/>
                <a:gd name="connisteX6" fmla="*/ 0 w 425450"/>
                <a:gd name="connsiteY6" fmla="*/ 44450 h 5969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425450" h="596900">
                  <a:moveTo>
                    <a:pt x="0" y="44450"/>
                  </a:moveTo>
                  <a:lnTo>
                    <a:pt x="234950" y="444500"/>
                  </a:lnTo>
                  <a:lnTo>
                    <a:pt x="361950" y="596900"/>
                  </a:lnTo>
                  <a:lnTo>
                    <a:pt x="425450" y="539750"/>
                  </a:lnTo>
                  <a:lnTo>
                    <a:pt x="215900" y="247650"/>
                  </a:lnTo>
                  <a:lnTo>
                    <a:pt x="8255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>
                <a:sym typeface="+mn-ea"/>
              </a:endParaRPr>
            </a:p>
          </p:txBody>
        </p:sp>
      </p:grpSp>
      <p:cxnSp>
        <p:nvCxnSpPr>
          <p:cNvPr id="88" name="直接箭头连接符 87"/>
          <p:cNvCxnSpPr/>
          <p:nvPr/>
        </p:nvCxnSpPr>
        <p:spPr>
          <a:xfrm>
            <a:off x="11271250" y="2364105"/>
            <a:ext cx="912495" cy="0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oval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89" name="矩形 88"/>
          <p:cNvSpPr/>
          <p:nvPr/>
        </p:nvSpPr>
        <p:spPr>
          <a:xfrm>
            <a:off x="11365865" y="2096135"/>
            <a:ext cx="1732915" cy="2800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1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取消9个停车位</a:t>
            </a:r>
            <a:endParaRPr lang="zh-CN" altLang="en-US" sz="10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10179685" y="3323322"/>
            <a:ext cx="1028700" cy="242567"/>
            <a:chOff x="11553" y="7822"/>
            <a:chExt cx="3278" cy="810"/>
          </a:xfrm>
        </p:grpSpPr>
        <p:cxnSp>
          <p:nvCxnSpPr>
            <p:cNvPr id="91" name="直接箭头连接符 90"/>
            <p:cNvCxnSpPr/>
            <p:nvPr/>
          </p:nvCxnSpPr>
          <p:spPr>
            <a:xfrm>
              <a:off x="11708" y="8632"/>
              <a:ext cx="3069" cy="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/>
              <a:tail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92" name="矩形 91"/>
            <p:cNvSpPr/>
            <p:nvPr/>
          </p:nvSpPr>
          <p:spPr>
            <a:xfrm>
              <a:off x="11553" y="7822"/>
              <a:ext cx="3278" cy="75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r>
                <a:rPr lang="zh-CN" altLang="en-US" sz="1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取消7个停车位</a:t>
              </a:r>
              <a:endParaRPr lang="zh-CN" altLang="en-US" sz="1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10105948" y="2951457"/>
            <a:ext cx="1311343" cy="259636"/>
            <a:chOff x="11925" y="7765"/>
            <a:chExt cx="4178" cy="867"/>
          </a:xfrm>
        </p:grpSpPr>
        <p:cxnSp>
          <p:nvCxnSpPr>
            <p:cNvPr id="141" name="直接箭头连接符 140"/>
            <p:cNvCxnSpPr/>
            <p:nvPr/>
          </p:nvCxnSpPr>
          <p:spPr>
            <a:xfrm>
              <a:off x="12332" y="8632"/>
              <a:ext cx="3069" cy="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/>
              <a:tail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142" name="矩形 141"/>
            <p:cNvSpPr/>
            <p:nvPr/>
          </p:nvSpPr>
          <p:spPr>
            <a:xfrm>
              <a:off x="11925" y="7765"/>
              <a:ext cx="4178" cy="75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r>
                <a:rPr lang="zh-CN" altLang="en-US" sz="1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取消5个停车位</a:t>
              </a:r>
              <a:endParaRPr lang="zh-CN" altLang="en-US" sz="1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cxnSp>
        <p:nvCxnSpPr>
          <p:cNvPr id="143" name="直接箭头连接符 142"/>
          <p:cNvCxnSpPr/>
          <p:nvPr/>
        </p:nvCxnSpPr>
        <p:spPr>
          <a:xfrm>
            <a:off x="11046460" y="2589530"/>
            <a:ext cx="1148715" cy="0"/>
          </a:xfrm>
          <a:prstGeom prst="straightConnector1">
            <a:avLst/>
          </a:prstGeom>
          <a:noFill/>
          <a:ln>
            <a:solidFill>
              <a:schemeClr val="tx1"/>
            </a:solidFill>
            <a:headEnd type="oval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cxnSp>
      <p:sp>
        <p:nvSpPr>
          <p:cNvPr id="144" name="矩形 143"/>
          <p:cNvSpPr/>
          <p:nvPr/>
        </p:nvSpPr>
        <p:spPr>
          <a:xfrm>
            <a:off x="11341735" y="2324735"/>
            <a:ext cx="1489710" cy="26289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1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取消7个停车位</a:t>
            </a:r>
            <a:endParaRPr lang="zh-CN" altLang="en-US" sz="10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grpSp>
        <p:nvGrpSpPr>
          <p:cNvPr id="145" name="组合 144"/>
          <p:cNvGrpSpPr/>
          <p:nvPr>
            <p:custDataLst>
              <p:tags r:id="rId12"/>
            </p:custDataLst>
          </p:nvPr>
        </p:nvGrpSpPr>
        <p:grpSpPr>
          <a:xfrm>
            <a:off x="9767674" y="4697585"/>
            <a:ext cx="1062861" cy="258738"/>
            <a:chOff x="13575" y="7857"/>
            <a:chExt cx="3387" cy="864"/>
          </a:xfrm>
        </p:grpSpPr>
        <p:cxnSp>
          <p:nvCxnSpPr>
            <p:cNvPr id="146" name="直接箭头连接符 145"/>
            <p:cNvCxnSpPr/>
            <p:nvPr>
              <p:custDataLst>
                <p:tags r:id="rId13"/>
              </p:custDataLst>
            </p:nvPr>
          </p:nvCxnSpPr>
          <p:spPr>
            <a:xfrm>
              <a:off x="13893" y="8721"/>
              <a:ext cx="3069" cy="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/>
              <a:tail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147" name="矩形 146"/>
            <p:cNvSpPr/>
            <p:nvPr>
              <p:custDataLst>
                <p:tags r:id="rId14"/>
              </p:custDataLst>
            </p:nvPr>
          </p:nvSpPr>
          <p:spPr>
            <a:xfrm>
              <a:off x="13575" y="7857"/>
              <a:ext cx="3266" cy="75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r>
                <a:rPr lang="zh-CN" altLang="en-US" sz="1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取消1个停车位</a:t>
              </a:r>
              <a:endParaRPr lang="zh-CN" altLang="en-US" sz="1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sp>
        <p:nvSpPr>
          <p:cNvPr id="150" name="任意多边形 149"/>
          <p:cNvSpPr/>
          <p:nvPr>
            <p:custDataLst>
              <p:tags r:id="rId15"/>
            </p:custDataLst>
          </p:nvPr>
        </p:nvSpPr>
        <p:spPr>
          <a:xfrm rot="840000">
            <a:off x="10808970" y="4901565"/>
            <a:ext cx="105410" cy="86360"/>
          </a:xfrm>
          <a:custGeom>
            <a:avLst/>
            <a:gdLst>
              <a:gd name="connisteX0" fmla="*/ 0 w 213360"/>
              <a:gd name="connsiteY0" fmla="*/ 91440 h 182880"/>
              <a:gd name="connisteX1" fmla="*/ 182880 w 213360"/>
              <a:gd name="connsiteY1" fmla="*/ 0 h 182880"/>
              <a:gd name="connisteX2" fmla="*/ 213360 w 213360"/>
              <a:gd name="connsiteY2" fmla="*/ 68580 h 182880"/>
              <a:gd name="connisteX3" fmla="*/ 38100 w 213360"/>
              <a:gd name="connsiteY3" fmla="*/ 182880 h 182880"/>
              <a:gd name="connisteX4" fmla="*/ 0 w 213360"/>
              <a:gd name="connsiteY4" fmla="*/ 91440 h 182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13360" h="182880">
                <a:moveTo>
                  <a:pt x="0" y="91440"/>
                </a:moveTo>
                <a:lnTo>
                  <a:pt x="182880" y="0"/>
                </a:lnTo>
                <a:lnTo>
                  <a:pt x="213360" y="68580"/>
                </a:lnTo>
                <a:lnTo>
                  <a:pt x="38100" y="182880"/>
                </a:lnTo>
                <a:lnTo>
                  <a:pt x="0" y="91440"/>
                </a:lnTo>
                <a:close/>
              </a:path>
            </a:pathLst>
          </a:cu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11769725" y="1965325"/>
            <a:ext cx="79375" cy="16192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2" name="任意多边形 151"/>
          <p:cNvSpPr/>
          <p:nvPr/>
        </p:nvSpPr>
        <p:spPr>
          <a:xfrm>
            <a:off x="11377930" y="1993900"/>
            <a:ext cx="136525" cy="220345"/>
          </a:xfrm>
          <a:custGeom>
            <a:avLst/>
            <a:gdLst>
              <a:gd name="connisteX0" fmla="*/ 142875 w 276225"/>
              <a:gd name="connsiteY0" fmla="*/ 466725 h 466725"/>
              <a:gd name="connisteX1" fmla="*/ 0 w 276225"/>
              <a:gd name="connsiteY1" fmla="*/ 409575 h 466725"/>
              <a:gd name="connisteX2" fmla="*/ 133350 w 276225"/>
              <a:gd name="connsiteY2" fmla="*/ 0 h 466725"/>
              <a:gd name="connisteX3" fmla="*/ 276225 w 276225"/>
              <a:gd name="connsiteY3" fmla="*/ 47625 h 466725"/>
              <a:gd name="connisteX4" fmla="*/ 142875 w 276225"/>
              <a:gd name="connsiteY4" fmla="*/ 466725 h 466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76225" h="466725">
                <a:moveTo>
                  <a:pt x="142875" y="466725"/>
                </a:moveTo>
                <a:lnTo>
                  <a:pt x="0" y="409575"/>
                </a:lnTo>
                <a:lnTo>
                  <a:pt x="133350" y="0"/>
                </a:lnTo>
                <a:lnTo>
                  <a:pt x="276225" y="47625"/>
                </a:lnTo>
                <a:lnTo>
                  <a:pt x="142875" y="46672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11352530" y="2782570"/>
            <a:ext cx="88900" cy="812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1327765" y="3406775"/>
            <a:ext cx="88900" cy="812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11741150" y="3322955"/>
            <a:ext cx="88900" cy="13525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1334115" y="4023360"/>
            <a:ext cx="88900" cy="812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11181715" y="3114040"/>
            <a:ext cx="88900" cy="194310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11188065" y="3376930"/>
            <a:ext cx="88900" cy="212090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11206480" y="2270760"/>
            <a:ext cx="88900" cy="279400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10973435" y="2402205"/>
            <a:ext cx="88900" cy="242570"/>
          </a:xfrm>
          <a:prstGeom prst="rect">
            <a:avLst/>
          </a:pr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2" name="任意多边形 161"/>
          <p:cNvSpPr/>
          <p:nvPr>
            <p:custDataLst>
              <p:tags r:id="rId16"/>
            </p:custDataLst>
          </p:nvPr>
        </p:nvSpPr>
        <p:spPr>
          <a:xfrm>
            <a:off x="11438890" y="627443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3" name="任意多边形 162"/>
          <p:cNvSpPr/>
          <p:nvPr>
            <p:custDataLst>
              <p:tags r:id="rId17"/>
            </p:custDataLst>
          </p:nvPr>
        </p:nvSpPr>
        <p:spPr>
          <a:xfrm>
            <a:off x="11485245" y="6482080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4" name="任意多边形 163"/>
          <p:cNvSpPr/>
          <p:nvPr>
            <p:custDataLst>
              <p:tags r:id="rId18"/>
            </p:custDataLst>
          </p:nvPr>
        </p:nvSpPr>
        <p:spPr>
          <a:xfrm>
            <a:off x="11512550" y="668210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5" name="任意多边形 164"/>
          <p:cNvSpPr/>
          <p:nvPr>
            <p:custDataLst>
              <p:tags r:id="rId19"/>
            </p:custDataLst>
          </p:nvPr>
        </p:nvSpPr>
        <p:spPr>
          <a:xfrm>
            <a:off x="11539855" y="6938645"/>
            <a:ext cx="101600" cy="239395"/>
          </a:xfrm>
          <a:custGeom>
            <a:avLst/>
            <a:gdLst>
              <a:gd name="connsiteX0" fmla="*/ 0 w 208"/>
              <a:gd name="connsiteY0" fmla="*/ 19 h 490"/>
              <a:gd name="connsiteX1" fmla="*/ 146 w 208"/>
              <a:gd name="connsiteY1" fmla="*/ 0 h 490"/>
              <a:gd name="connsiteX2" fmla="*/ 208 w 208"/>
              <a:gd name="connsiteY2" fmla="*/ 463 h 490"/>
              <a:gd name="connsiteX3" fmla="*/ 84 w 208"/>
              <a:gd name="connsiteY3" fmla="*/ 490 h 490"/>
              <a:gd name="connsiteX4" fmla="*/ 0 w 208"/>
              <a:gd name="connsiteY4" fmla="*/ 19 h 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" h="490">
                <a:moveTo>
                  <a:pt x="0" y="19"/>
                </a:moveTo>
                <a:lnTo>
                  <a:pt x="146" y="0"/>
                </a:lnTo>
                <a:lnTo>
                  <a:pt x="208" y="463"/>
                </a:lnTo>
                <a:lnTo>
                  <a:pt x="84" y="490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6" name="任意多边形 165"/>
          <p:cNvSpPr/>
          <p:nvPr>
            <p:custDataLst>
              <p:tags r:id="rId20"/>
            </p:custDataLst>
          </p:nvPr>
        </p:nvSpPr>
        <p:spPr>
          <a:xfrm>
            <a:off x="11609705" y="729170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7" name="任意多边形 166"/>
          <p:cNvSpPr/>
          <p:nvPr>
            <p:custDataLst>
              <p:tags r:id="rId21"/>
            </p:custDataLst>
          </p:nvPr>
        </p:nvSpPr>
        <p:spPr>
          <a:xfrm>
            <a:off x="11641455" y="7574280"/>
            <a:ext cx="74930" cy="43180"/>
          </a:xfrm>
          <a:custGeom>
            <a:avLst/>
            <a:gdLst>
              <a:gd name="connsiteX0" fmla="*/ 0 w 154"/>
              <a:gd name="connsiteY0" fmla="*/ 19 h 89"/>
              <a:gd name="connsiteX1" fmla="*/ 146 w 154"/>
              <a:gd name="connsiteY1" fmla="*/ 0 h 89"/>
              <a:gd name="connsiteX2" fmla="*/ 154 w 154"/>
              <a:gd name="connsiteY2" fmla="*/ 89 h 89"/>
              <a:gd name="connsiteX3" fmla="*/ 4 w 154"/>
              <a:gd name="connsiteY3" fmla="*/ 89 h 89"/>
              <a:gd name="connsiteX4" fmla="*/ 0 w 154"/>
              <a:gd name="connsiteY4" fmla="*/ 19 h 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" h="89">
                <a:moveTo>
                  <a:pt x="0" y="19"/>
                </a:moveTo>
                <a:lnTo>
                  <a:pt x="146" y="0"/>
                </a:lnTo>
                <a:lnTo>
                  <a:pt x="154" y="89"/>
                </a:lnTo>
                <a:lnTo>
                  <a:pt x="4" y="89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8" name="任意多边形 167"/>
          <p:cNvSpPr/>
          <p:nvPr>
            <p:custDataLst>
              <p:tags r:id="rId22"/>
            </p:custDataLst>
          </p:nvPr>
        </p:nvSpPr>
        <p:spPr>
          <a:xfrm>
            <a:off x="11169650" y="6301105"/>
            <a:ext cx="38100" cy="64135"/>
          </a:xfrm>
          <a:custGeom>
            <a:avLst/>
            <a:gdLst>
              <a:gd name="connsiteX0" fmla="*/ 0 w 78"/>
              <a:gd name="connsiteY0" fmla="*/ 0 h 131"/>
              <a:gd name="connsiteX1" fmla="*/ 67 w 78"/>
              <a:gd name="connsiteY1" fmla="*/ 0 h 131"/>
              <a:gd name="connsiteX2" fmla="*/ 78 w 78"/>
              <a:gd name="connsiteY2" fmla="*/ 131 h 131"/>
              <a:gd name="connsiteX3" fmla="*/ 0 w 78"/>
              <a:gd name="connsiteY3" fmla="*/ 120 h 131"/>
              <a:gd name="connsiteX4" fmla="*/ 0 w 78"/>
              <a:gd name="connsiteY4" fmla="*/ 0 h 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" h="131">
                <a:moveTo>
                  <a:pt x="0" y="0"/>
                </a:moveTo>
                <a:lnTo>
                  <a:pt x="67" y="0"/>
                </a:lnTo>
                <a:lnTo>
                  <a:pt x="78" y="131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69" name="任意多边形 168"/>
          <p:cNvSpPr/>
          <p:nvPr>
            <p:custDataLst>
              <p:tags r:id="rId23"/>
            </p:custDataLst>
          </p:nvPr>
        </p:nvSpPr>
        <p:spPr>
          <a:xfrm>
            <a:off x="11190605" y="6448425"/>
            <a:ext cx="38100" cy="64135"/>
          </a:xfrm>
          <a:custGeom>
            <a:avLst/>
            <a:gdLst>
              <a:gd name="connsiteX0" fmla="*/ 0 w 78"/>
              <a:gd name="connsiteY0" fmla="*/ 0 h 131"/>
              <a:gd name="connsiteX1" fmla="*/ 67 w 78"/>
              <a:gd name="connsiteY1" fmla="*/ 0 h 131"/>
              <a:gd name="connsiteX2" fmla="*/ 78 w 78"/>
              <a:gd name="connsiteY2" fmla="*/ 131 h 131"/>
              <a:gd name="connsiteX3" fmla="*/ 0 w 78"/>
              <a:gd name="connsiteY3" fmla="*/ 120 h 131"/>
              <a:gd name="connsiteX4" fmla="*/ 0 w 78"/>
              <a:gd name="connsiteY4" fmla="*/ 0 h 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" h="131">
                <a:moveTo>
                  <a:pt x="0" y="0"/>
                </a:moveTo>
                <a:lnTo>
                  <a:pt x="67" y="0"/>
                </a:lnTo>
                <a:lnTo>
                  <a:pt x="78" y="131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0" name="任意多边形 169"/>
          <p:cNvSpPr/>
          <p:nvPr>
            <p:custDataLst>
              <p:tags r:id="rId24"/>
            </p:custDataLst>
          </p:nvPr>
        </p:nvSpPr>
        <p:spPr>
          <a:xfrm>
            <a:off x="11207115" y="6593840"/>
            <a:ext cx="38100" cy="64135"/>
          </a:xfrm>
          <a:custGeom>
            <a:avLst/>
            <a:gdLst>
              <a:gd name="connsiteX0" fmla="*/ 0 w 78"/>
              <a:gd name="connsiteY0" fmla="*/ 0 h 131"/>
              <a:gd name="connsiteX1" fmla="*/ 67 w 78"/>
              <a:gd name="connsiteY1" fmla="*/ 0 h 131"/>
              <a:gd name="connsiteX2" fmla="*/ 78 w 78"/>
              <a:gd name="connsiteY2" fmla="*/ 131 h 131"/>
              <a:gd name="connsiteX3" fmla="*/ 0 w 78"/>
              <a:gd name="connsiteY3" fmla="*/ 120 h 131"/>
              <a:gd name="connsiteX4" fmla="*/ 0 w 78"/>
              <a:gd name="connsiteY4" fmla="*/ 0 h 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" h="131">
                <a:moveTo>
                  <a:pt x="0" y="0"/>
                </a:moveTo>
                <a:lnTo>
                  <a:pt x="67" y="0"/>
                </a:lnTo>
                <a:lnTo>
                  <a:pt x="78" y="131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1" name="任意多边形 170"/>
          <p:cNvSpPr/>
          <p:nvPr>
            <p:custDataLst>
              <p:tags r:id="rId25"/>
            </p:custDataLst>
          </p:nvPr>
        </p:nvSpPr>
        <p:spPr>
          <a:xfrm>
            <a:off x="11228705" y="6707505"/>
            <a:ext cx="38100" cy="64135"/>
          </a:xfrm>
          <a:custGeom>
            <a:avLst/>
            <a:gdLst>
              <a:gd name="connsiteX0" fmla="*/ 0 w 78"/>
              <a:gd name="connsiteY0" fmla="*/ 0 h 131"/>
              <a:gd name="connsiteX1" fmla="*/ 67 w 78"/>
              <a:gd name="connsiteY1" fmla="*/ 0 h 131"/>
              <a:gd name="connsiteX2" fmla="*/ 78 w 78"/>
              <a:gd name="connsiteY2" fmla="*/ 131 h 131"/>
              <a:gd name="connsiteX3" fmla="*/ 0 w 78"/>
              <a:gd name="connsiteY3" fmla="*/ 120 h 131"/>
              <a:gd name="connsiteX4" fmla="*/ 0 w 78"/>
              <a:gd name="connsiteY4" fmla="*/ 0 h 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" h="131">
                <a:moveTo>
                  <a:pt x="0" y="0"/>
                </a:moveTo>
                <a:lnTo>
                  <a:pt x="67" y="0"/>
                </a:lnTo>
                <a:lnTo>
                  <a:pt x="78" y="131"/>
                </a:lnTo>
                <a:lnTo>
                  <a:pt x="0" y="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2" name="任意多边形 171"/>
          <p:cNvSpPr/>
          <p:nvPr>
            <p:custDataLst>
              <p:tags r:id="rId26"/>
            </p:custDataLst>
          </p:nvPr>
        </p:nvSpPr>
        <p:spPr>
          <a:xfrm>
            <a:off x="11299190" y="706310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3" name="任意多边形 172"/>
          <p:cNvSpPr/>
          <p:nvPr/>
        </p:nvSpPr>
        <p:spPr>
          <a:xfrm>
            <a:off x="11727180" y="8059420"/>
            <a:ext cx="104775" cy="384810"/>
          </a:xfrm>
          <a:custGeom>
            <a:avLst/>
            <a:gdLst>
              <a:gd name="connsiteX0" fmla="*/ 72 w 215"/>
              <a:gd name="connsiteY0" fmla="*/ 0 h 789"/>
              <a:gd name="connsiteX1" fmla="*/ 215 w 215"/>
              <a:gd name="connsiteY1" fmla="*/ 8 h 789"/>
              <a:gd name="connsiteX2" fmla="*/ 124 w 215"/>
              <a:gd name="connsiteY2" fmla="*/ 789 h 789"/>
              <a:gd name="connsiteX3" fmla="*/ 0 w 215"/>
              <a:gd name="connsiteY3" fmla="*/ 774 h 789"/>
              <a:gd name="connsiteX4" fmla="*/ 72 w 215"/>
              <a:gd name="connsiteY4" fmla="*/ 0 h 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" h="789">
                <a:moveTo>
                  <a:pt x="72" y="0"/>
                </a:moveTo>
                <a:lnTo>
                  <a:pt x="215" y="8"/>
                </a:lnTo>
                <a:lnTo>
                  <a:pt x="124" y="789"/>
                </a:lnTo>
                <a:lnTo>
                  <a:pt x="0" y="774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4" name="任意多边形 173"/>
          <p:cNvSpPr/>
          <p:nvPr/>
        </p:nvSpPr>
        <p:spPr>
          <a:xfrm>
            <a:off x="11683365" y="8522970"/>
            <a:ext cx="78740" cy="225425"/>
          </a:xfrm>
          <a:custGeom>
            <a:avLst/>
            <a:gdLst>
              <a:gd name="connsiteX0" fmla="*/ 38 w 162"/>
              <a:gd name="connsiteY0" fmla="*/ 0 h 462"/>
              <a:gd name="connsiteX1" fmla="*/ 162 w 162"/>
              <a:gd name="connsiteY1" fmla="*/ 11 h 462"/>
              <a:gd name="connsiteX2" fmla="*/ 124 w 162"/>
              <a:gd name="connsiteY2" fmla="*/ 462 h 462"/>
              <a:gd name="connsiteX3" fmla="*/ 0 w 162"/>
              <a:gd name="connsiteY3" fmla="*/ 447 h 462"/>
              <a:gd name="connsiteX4" fmla="*/ 38 w 162"/>
              <a:gd name="connsiteY4" fmla="*/ 0 h 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" h="462">
                <a:moveTo>
                  <a:pt x="38" y="0"/>
                </a:moveTo>
                <a:lnTo>
                  <a:pt x="162" y="11"/>
                </a:lnTo>
                <a:lnTo>
                  <a:pt x="124" y="462"/>
                </a:lnTo>
                <a:lnTo>
                  <a:pt x="0" y="447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5" name="任意多边形 174"/>
          <p:cNvSpPr/>
          <p:nvPr/>
        </p:nvSpPr>
        <p:spPr>
          <a:xfrm rot="4380000">
            <a:off x="11654155" y="886015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6" name="任意多边形 175"/>
          <p:cNvSpPr/>
          <p:nvPr/>
        </p:nvSpPr>
        <p:spPr>
          <a:xfrm>
            <a:off x="11551285" y="8566150"/>
            <a:ext cx="95250" cy="146685"/>
          </a:xfrm>
          <a:custGeom>
            <a:avLst/>
            <a:gdLst>
              <a:gd name="connisteX0" fmla="*/ 28575 w 123825"/>
              <a:gd name="connsiteY0" fmla="*/ 0 h 190500"/>
              <a:gd name="connisteX1" fmla="*/ 123825 w 123825"/>
              <a:gd name="connsiteY1" fmla="*/ 12065 h 190500"/>
              <a:gd name="connisteX2" fmla="*/ 95250 w 123825"/>
              <a:gd name="connsiteY2" fmla="*/ 190500 h 190500"/>
              <a:gd name="connisteX3" fmla="*/ 0 w 123825"/>
              <a:gd name="connsiteY3" fmla="*/ 183515 h 190500"/>
              <a:gd name="connisteX4" fmla="*/ 28575 w 123825"/>
              <a:gd name="connsiteY4" fmla="*/ 0 h 190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23825" h="190500">
                <a:moveTo>
                  <a:pt x="28575" y="0"/>
                </a:moveTo>
                <a:lnTo>
                  <a:pt x="123825" y="12065"/>
                </a:lnTo>
                <a:lnTo>
                  <a:pt x="95250" y="190500"/>
                </a:lnTo>
                <a:lnTo>
                  <a:pt x="0" y="183515"/>
                </a:lnTo>
                <a:lnTo>
                  <a:pt x="28575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7" name="任意多边形 176"/>
          <p:cNvSpPr/>
          <p:nvPr/>
        </p:nvSpPr>
        <p:spPr>
          <a:xfrm>
            <a:off x="11602720" y="8354060"/>
            <a:ext cx="71755" cy="102235"/>
          </a:xfrm>
          <a:custGeom>
            <a:avLst/>
            <a:gdLst>
              <a:gd name="connisteX0" fmla="*/ 14605 w 93345"/>
              <a:gd name="connsiteY0" fmla="*/ 0 h 133350"/>
              <a:gd name="connisteX1" fmla="*/ 93345 w 93345"/>
              <a:gd name="connsiteY1" fmla="*/ 9525 h 133350"/>
              <a:gd name="connisteX2" fmla="*/ 81280 w 93345"/>
              <a:gd name="connsiteY2" fmla="*/ 133350 h 133350"/>
              <a:gd name="connisteX3" fmla="*/ 0 w 93345"/>
              <a:gd name="connsiteY3" fmla="*/ 128905 h 133350"/>
              <a:gd name="connisteX4" fmla="*/ 14605 w 93345"/>
              <a:gd name="connsiteY4" fmla="*/ 0 h 1333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93345" h="133350">
                <a:moveTo>
                  <a:pt x="14605" y="0"/>
                </a:moveTo>
                <a:lnTo>
                  <a:pt x="93345" y="9525"/>
                </a:lnTo>
                <a:lnTo>
                  <a:pt x="81280" y="133350"/>
                </a:lnTo>
                <a:lnTo>
                  <a:pt x="0" y="128905"/>
                </a:lnTo>
                <a:lnTo>
                  <a:pt x="14605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8" name="任意多边形 177"/>
          <p:cNvSpPr/>
          <p:nvPr/>
        </p:nvSpPr>
        <p:spPr>
          <a:xfrm>
            <a:off x="11628755" y="8149590"/>
            <a:ext cx="71755" cy="102235"/>
          </a:xfrm>
          <a:custGeom>
            <a:avLst/>
            <a:gdLst>
              <a:gd name="connisteX0" fmla="*/ 14605 w 93345"/>
              <a:gd name="connsiteY0" fmla="*/ 0 h 133350"/>
              <a:gd name="connisteX1" fmla="*/ 93345 w 93345"/>
              <a:gd name="connsiteY1" fmla="*/ 9525 h 133350"/>
              <a:gd name="connisteX2" fmla="*/ 81280 w 93345"/>
              <a:gd name="connsiteY2" fmla="*/ 133350 h 133350"/>
              <a:gd name="connisteX3" fmla="*/ 0 w 93345"/>
              <a:gd name="connsiteY3" fmla="*/ 128905 h 133350"/>
              <a:gd name="connisteX4" fmla="*/ 14605 w 93345"/>
              <a:gd name="connsiteY4" fmla="*/ 0 h 1333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93345" h="133350">
                <a:moveTo>
                  <a:pt x="14605" y="0"/>
                </a:moveTo>
                <a:lnTo>
                  <a:pt x="93345" y="9525"/>
                </a:lnTo>
                <a:lnTo>
                  <a:pt x="81280" y="133350"/>
                </a:lnTo>
                <a:lnTo>
                  <a:pt x="0" y="128905"/>
                </a:lnTo>
                <a:lnTo>
                  <a:pt x="14605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79" name="任意多边形 178"/>
          <p:cNvSpPr/>
          <p:nvPr/>
        </p:nvSpPr>
        <p:spPr>
          <a:xfrm>
            <a:off x="11651615" y="7971790"/>
            <a:ext cx="74930" cy="43180"/>
          </a:xfrm>
          <a:custGeom>
            <a:avLst/>
            <a:gdLst>
              <a:gd name="connsiteX0" fmla="*/ 0 w 154"/>
              <a:gd name="connsiteY0" fmla="*/ 19 h 89"/>
              <a:gd name="connsiteX1" fmla="*/ 146 w 154"/>
              <a:gd name="connsiteY1" fmla="*/ 0 h 89"/>
              <a:gd name="connsiteX2" fmla="*/ 154 w 154"/>
              <a:gd name="connsiteY2" fmla="*/ 89 h 89"/>
              <a:gd name="connsiteX3" fmla="*/ 4 w 154"/>
              <a:gd name="connsiteY3" fmla="*/ 89 h 89"/>
              <a:gd name="connsiteX4" fmla="*/ 0 w 154"/>
              <a:gd name="connsiteY4" fmla="*/ 19 h 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" h="89">
                <a:moveTo>
                  <a:pt x="0" y="19"/>
                </a:moveTo>
                <a:lnTo>
                  <a:pt x="146" y="0"/>
                </a:lnTo>
                <a:lnTo>
                  <a:pt x="154" y="89"/>
                </a:lnTo>
                <a:lnTo>
                  <a:pt x="4" y="89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0" name="任意多边形 179"/>
          <p:cNvSpPr/>
          <p:nvPr/>
        </p:nvSpPr>
        <p:spPr>
          <a:xfrm rot="6180000">
            <a:off x="11396345" y="7849870"/>
            <a:ext cx="74930" cy="43180"/>
          </a:xfrm>
          <a:custGeom>
            <a:avLst/>
            <a:gdLst>
              <a:gd name="connsiteX0" fmla="*/ 0 w 154"/>
              <a:gd name="connsiteY0" fmla="*/ 19 h 89"/>
              <a:gd name="connsiteX1" fmla="*/ 146 w 154"/>
              <a:gd name="connsiteY1" fmla="*/ 0 h 89"/>
              <a:gd name="connsiteX2" fmla="*/ 154 w 154"/>
              <a:gd name="connsiteY2" fmla="*/ 89 h 89"/>
              <a:gd name="connsiteX3" fmla="*/ 4 w 154"/>
              <a:gd name="connsiteY3" fmla="*/ 89 h 89"/>
              <a:gd name="connsiteX4" fmla="*/ 0 w 154"/>
              <a:gd name="connsiteY4" fmla="*/ 19 h 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" h="89">
                <a:moveTo>
                  <a:pt x="0" y="19"/>
                </a:moveTo>
                <a:lnTo>
                  <a:pt x="146" y="0"/>
                </a:lnTo>
                <a:lnTo>
                  <a:pt x="154" y="89"/>
                </a:lnTo>
                <a:lnTo>
                  <a:pt x="4" y="89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1" name="任意多边形 180"/>
          <p:cNvSpPr/>
          <p:nvPr/>
        </p:nvSpPr>
        <p:spPr>
          <a:xfrm rot="6180000">
            <a:off x="11317605" y="8045450"/>
            <a:ext cx="132080" cy="45720"/>
          </a:xfrm>
          <a:custGeom>
            <a:avLst/>
            <a:gdLst>
              <a:gd name="connsiteX0" fmla="*/ 0 w 270"/>
              <a:gd name="connsiteY0" fmla="*/ 24 h 94"/>
              <a:gd name="connsiteX1" fmla="*/ 257 w 270"/>
              <a:gd name="connsiteY1" fmla="*/ 0 h 94"/>
              <a:gd name="connsiteX2" fmla="*/ 270 w 270"/>
              <a:gd name="connsiteY2" fmla="*/ 74 h 94"/>
              <a:gd name="connsiteX3" fmla="*/ 4 w 270"/>
              <a:gd name="connsiteY3" fmla="*/ 94 h 94"/>
              <a:gd name="connsiteX4" fmla="*/ 0 w 270"/>
              <a:gd name="connsiteY4" fmla="*/ 24 h 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" h="94">
                <a:moveTo>
                  <a:pt x="0" y="24"/>
                </a:moveTo>
                <a:lnTo>
                  <a:pt x="257" y="0"/>
                </a:lnTo>
                <a:lnTo>
                  <a:pt x="270" y="74"/>
                </a:lnTo>
                <a:lnTo>
                  <a:pt x="4" y="94"/>
                </a:lnTo>
                <a:lnTo>
                  <a:pt x="0" y="24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2" name="任意多边形 181"/>
          <p:cNvSpPr/>
          <p:nvPr/>
        </p:nvSpPr>
        <p:spPr>
          <a:xfrm rot="6180000">
            <a:off x="10778490" y="8460105"/>
            <a:ext cx="74930" cy="43180"/>
          </a:xfrm>
          <a:custGeom>
            <a:avLst/>
            <a:gdLst>
              <a:gd name="connsiteX0" fmla="*/ 0 w 154"/>
              <a:gd name="connsiteY0" fmla="*/ 19 h 89"/>
              <a:gd name="connsiteX1" fmla="*/ 146 w 154"/>
              <a:gd name="connsiteY1" fmla="*/ 0 h 89"/>
              <a:gd name="connsiteX2" fmla="*/ 154 w 154"/>
              <a:gd name="connsiteY2" fmla="*/ 89 h 89"/>
              <a:gd name="connsiteX3" fmla="*/ 4 w 154"/>
              <a:gd name="connsiteY3" fmla="*/ 89 h 89"/>
              <a:gd name="connsiteX4" fmla="*/ 0 w 154"/>
              <a:gd name="connsiteY4" fmla="*/ 19 h 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" h="89">
                <a:moveTo>
                  <a:pt x="0" y="19"/>
                </a:moveTo>
                <a:lnTo>
                  <a:pt x="146" y="0"/>
                </a:lnTo>
                <a:lnTo>
                  <a:pt x="154" y="89"/>
                </a:lnTo>
                <a:lnTo>
                  <a:pt x="4" y="89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3" name="任意多边形 182"/>
          <p:cNvSpPr/>
          <p:nvPr/>
        </p:nvSpPr>
        <p:spPr>
          <a:xfrm>
            <a:off x="10382885" y="8377555"/>
            <a:ext cx="95250" cy="146685"/>
          </a:xfrm>
          <a:custGeom>
            <a:avLst/>
            <a:gdLst>
              <a:gd name="connisteX0" fmla="*/ 28575 w 123825"/>
              <a:gd name="connsiteY0" fmla="*/ 0 h 190500"/>
              <a:gd name="connisteX1" fmla="*/ 123825 w 123825"/>
              <a:gd name="connsiteY1" fmla="*/ 12065 h 190500"/>
              <a:gd name="connisteX2" fmla="*/ 95250 w 123825"/>
              <a:gd name="connsiteY2" fmla="*/ 190500 h 190500"/>
              <a:gd name="connisteX3" fmla="*/ 0 w 123825"/>
              <a:gd name="connsiteY3" fmla="*/ 183515 h 190500"/>
              <a:gd name="connisteX4" fmla="*/ 28575 w 123825"/>
              <a:gd name="connsiteY4" fmla="*/ 0 h 190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23825" h="190500">
                <a:moveTo>
                  <a:pt x="28575" y="0"/>
                </a:moveTo>
                <a:lnTo>
                  <a:pt x="123825" y="12065"/>
                </a:lnTo>
                <a:lnTo>
                  <a:pt x="95250" y="190500"/>
                </a:lnTo>
                <a:lnTo>
                  <a:pt x="0" y="183515"/>
                </a:lnTo>
                <a:lnTo>
                  <a:pt x="28575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4" name="任意多边形 183"/>
          <p:cNvSpPr/>
          <p:nvPr/>
        </p:nvSpPr>
        <p:spPr>
          <a:xfrm>
            <a:off x="9529445" y="7954010"/>
            <a:ext cx="248920" cy="711835"/>
          </a:xfrm>
          <a:custGeom>
            <a:avLst/>
            <a:gdLst>
              <a:gd name="connisteX0" fmla="*/ 226695 w 323850"/>
              <a:gd name="connsiteY0" fmla="*/ 0 h 926465"/>
              <a:gd name="connisteX1" fmla="*/ 323850 w 323850"/>
              <a:gd name="connsiteY1" fmla="*/ 23495 h 926465"/>
              <a:gd name="connisteX2" fmla="*/ 161925 w 323850"/>
              <a:gd name="connsiteY2" fmla="*/ 926465 h 926465"/>
              <a:gd name="connisteX3" fmla="*/ 76200 w 323850"/>
              <a:gd name="connsiteY3" fmla="*/ 911860 h 926465"/>
              <a:gd name="connisteX4" fmla="*/ 26670 w 323850"/>
              <a:gd name="connsiteY4" fmla="*/ 785495 h 926465"/>
              <a:gd name="connisteX5" fmla="*/ 0 w 323850"/>
              <a:gd name="connsiteY5" fmla="*/ 547370 h 926465"/>
              <a:gd name="connisteX6" fmla="*/ 52705 w 323850"/>
              <a:gd name="connsiteY6" fmla="*/ 299720 h 926465"/>
              <a:gd name="connisteX7" fmla="*/ 93345 w 323850"/>
              <a:gd name="connsiteY7" fmla="*/ 178435 h 926465"/>
              <a:gd name="connisteX8" fmla="*/ 226695 w 323850"/>
              <a:gd name="connsiteY8" fmla="*/ 0 h 9264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323850" h="926465">
                <a:moveTo>
                  <a:pt x="226695" y="0"/>
                </a:moveTo>
                <a:lnTo>
                  <a:pt x="323850" y="23495"/>
                </a:lnTo>
                <a:lnTo>
                  <a:pt x="161925" y="926465"/>
                </a:lnTo>
                <a:lnTo>
                  <a:pt x="76200" y="911860"/>
                </a:lnTo>
                <a:lnTo>
                  <a:pt x="26670" y="785495"/>
                </a:lnTo>
                <a:lnTo>
                  <a:pt x="0" y="547370"/>
                </a:lnTo>
                <a:lnTo>
                  <a:pt x="52705" y="299720"/>
                </a:lnTo>
                <a:lnTo>
                  <a:pt x="93345" y="178435"/>
                </a:lnTo>
                <a:lnTo>
                  <a:pt x="226695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5" name="任意多边形 184"/>
          <p:cNvSpPr/>
          <p:nvPr>
            <p:custDataLst>
              <p:tags r:id="rId27"/>
            </p:custDataLst>
          </p:nvPr>
        </p:nvSpPr>
        <p:spPr>
          <a:xfrm rot="20460000">
            <a:off x="10478135" y="6908165"/>
            <a:ext cx="95250" cy="146685"/>
          </a:xfrm>
          <a:custGeom>
            <a:avLst/>
            <a:gdLst>
              <a:gd name="connisteX0" fmla="*/ 28575 w 123825"/>
              <a:gd name="connsiteY0" fmla="*/ 0 h 190500"/>
              <a:gd name="connisteX1" fmla="*/ 123825 w 123825"/>
              <a:gd name="connsiteY1" fmla="*/ 12065 h 190500"/>
              <a:gd name="connisteX2" fmla="*/ 95250 w 123825"/>
              <a:gd name="connsiteY2" fmla="*/ 190500 h 190500"/>
              <a:gd name="connisteX3" fmla="*/ 0 w 123825"/>
              <a:gd name="connsiteY3" fmla="*/ 183515 h 190500"/>
              <a:gd name="connisteX4" fmla="*/ 28575 w 123825"/>
              <a:gd name="connsiteY4" fmla="*/ 0 h 190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23825" h="190500">
                <a:moveTo>
                  <a:pt x="28575" y="0"/>
                </a:moveTo>
                <a:lnTo>
                  <a:pt x="123825" y="12065"/>
                </a:lnTo>
                <a:lnTo>
                  <a:pt x="95250" y="190500"/>
                </a:lnTo>
                <a:lnTo>
                  <a:pt x="0" y="183515"/>
                </a:lnTo>
                <a:lnTo>
                  <a:pt x="28575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86" name="任意多边形 185"/>
          <p:cNvSpPr/>
          <p:nvPr>
            <p:custDataLst>
              <p:tags r:id="rId28"/>
            </p:custDataLst>
          </p:nvPr>
        </p:nvSpPr>
        <p:spPr>
          <a:xfrm rot="21120000">
            <a:off x="9848850" y="631253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rgbClr val="C00000">
              <a:alpha val="15000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grpSp>
        <p:nvGrpSpPr>
          <p:cNvPr id="187" name="组合 186"/>
          <p:cNvGrpSpPr/>
          <p:nvPr>
            <p:custDataLst>
              <p:tags r:id="rId29"/>
            </p:custDataLst>
          </p:nvPr>
        </p:nvGrpSpPr>
        <p:grpSpPr>
          <a:xfrm>
            <a:off x="8794673" y="6104232"/>
            <a:ext cx="1311343" cy="259636"/>
            <a:chOff x="11925" y="7765"/>
            <a:chExt cx="4178" cy="867"/>
          </a:xfrm>
        </p:grpSpPr>
        <p:cxnSp>
          <p:nvCxnSpPr>
            <p:cNvPr id="188" name="直接箭头连接符 187"/>
            <p:cNvCxnSpPr/>
            <p:nvPr>
              <p:custDataLst>
                <p:tags r:id="rId30"/>
              </p:custDataLst>
            </p:nvPr>
          </p:nvCxnSpPr>
          <p:spPr>
            <a:xfrm>
              <a:off x="12332" y="8632"/>
              <a:ext cx="3069" cy="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/>
              <a:tail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189" name="矩形 188"/>
            <p:cNvSpPr/>
            <p:nvPr>
              <p:custDataLst>
                <p:tags r:id="rId31"/>
              </p:custDataLst>
            </p:nvPr>
          </p:nvSpPr>
          <p:spPr>
            <a:xfrm>
              <a:off x="11925" y="7765"/>
              <a:ext cx="4178" cy="75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r>
                <a:rPr lang="zh-CN" altLang="en-US" sz="1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取消</a:t>
              </a:r>
              <a:r>
                <a:rPr lang="en-US" altLang="zh-CN" sz="1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3</a:t>
              </a:r>
              <a:r>
                <a:rPr lang="zh-CN" altLang="en-US" sz="1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个停车位</a:t>
              </a:r>
              <a:endParaRPr lang="zh-CN" altLang="en-US" sz="1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sp>
        <p:nvSpPr>
          <p:cNvPr id="190" name="任意多边形 189"/>
          <p:cNvSpPr/>
          <p:nvPr>
            <p:custDataLst>
              <p:tags r:id="rId32"/>
            </p:custDataLst>
          </p:nvPr>
        </p:nvSpPr>
        <p:spPr>
          <a:xfrm>
            <a:off x="11064875" y="6482080"/>
            <a:ext cx="85725" cy="157480"/>
          </a:xfrm>
          <a:custGeom>
            <a:avLst/>
            <a:gdLst>
              <a:gd name="connsiteX0" fmla="*/ 0 w 135"/>
              <a:gd name="connsiteY0" fmla="*/ 15 h 248"/>
              <a:gd name="connsiteX1" fmla="*/ 112 w 135"/>
              <a:gd name="connsiteY1" fmla="*/ 0 h 248"/>
              <a:gd name="connsiteX2" fmla="*/ 135 w 135"/>
              <a:gd name="connsiteY2" fmla="*/ 248 h 248"/>
              <a:gd name="connsiteX3" fmla="*/ 40 w 135"/>
              <a:gd name="connsiteY3" fmla="*/ 243 h 248"/>
              <a:gd name="connsiteX4" fmla="*/ 0 w 135"/>
              <a:gd name="connsiteY4" fmla="*/ 15 h 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" h="248">
                <a:moveTo>
                  <a:pt x="0" y="15"/>
                </a:moveTo>
                <a:lnTo>
                  <a:pt x="112" y="0"/>
                </a:lnTo>
                <a:lnTo>
                  <a:pt x="135" y="248"/>
                </a:lnTo>
                <a:lnTo>
                  <a:pt x="40" y="243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91" name="任意多边形 190"/>
          <p:cNvSpPr/>
          <p:nvPr>
            <p:custDataLst>
              <p:tags r:id="rId33"/>
            </p:custDataLst>
          </p:nvPr>
        </p:nvSpPr>
        <p:spPr>
          <a:xfrm>
            <a:off x="10937240" y="5685790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92" name="任意多边形 191"/>
          <p:cNvSpPr/>
          <p:nvPr>
            <p:custDataLst>
              <p:tags r:id="rId34"/>
            </p:custDataLst>
          </p:nvPr>
        </p:nvSpPr>
        <p:spPr>
          <a:xfrm>
            <a:off x="10991850" y="5902325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93" name="任意多边形 192"/>
          <p:cNvSpPr/>
          <p:nvPr>
            <p:custDataLst>
              <p:tags r:id="rId35"/>
            </p:custDataLst>
          </p:nvPr>
        </p:nvSpPr>
        <p:spPr>
          <a:xfrm>
            <a:off x="11096625" y="6737350"/>
            <a:ext cx="73025" cy="89535"/>
          </a:xfrm>
          <a:custGeom>
            <a:avLst/>
            <a:gdLst>
              <a:gd name="connsiteX0" fmla="*/ 0 w 150"/>
              <a:gd name="connsiteY0" fmla="*/ 19 h 184"/>
              <a:gd name="connsiteX1" fmla="*/ 146 w 150"/>
              <a:gd name="connsiteY1" fmla="*/ 0 h 184"/>
              <a:gd name="connsiteX2" fmla="*/ 150 w 150"/>
              <a:gd name="connsiteY2" fmla="*/ 184 h 184"/>
              <a:gd name="connsiteX3" fmla="*/ 15 w 150"/>
              <a:gd name="connsiteY3" fmla="*/ 177 h 184"/>
              <a:gd name="connsiteX4" fmla="*/ 0 w 150"/>
              <a:gd name="connsiteY4" fmla="*/ 19 h 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" h="184">
                <a:moveTo>
                  <a:pt x="0" y="19"/>
                </a:moveTo>
                <a:lnTo>
                  <a:pt x="146" y="0"/>
                </a:lnTo>
                <a:lnTo>
                  <a:pt x="150" y="184"/>
                </a:lnTo>
                <a:lnTo>
                  <a:pt x="15" y="177"/>
                </a:lnTo>
                <a:lnTo>
                  <a:pt x="0" y="19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94" name="任意多边形 193"/>
          <p:cNvSpPr/>
          <p:nvPr/>
        </p:nvSpPr>
        <p:spPr>
          <a:xfrm>
            <a:off x="11261725" y="7740650"/>
            <a:ext cx="86360" cy="203835"/>
          </a:xfrm>
          <a:custGeom>
            <a:avLst/>
            <a:gdLst>
              <a:gd name="connsiteX0" fmla="*/ 24 w 136"/>
              <a:gd name="connsiteY0" fmla="*/ 15 h 321"/>
              <a:gd name="connsiteX1" fmla="*/ 136 w 136"/>
              <a:gd name="connsiteY1" fmla="*/ 0 h 321"/>
              <a:gd name="connsiteX2" fmla="*/ 120 w 136"/>
              <a:gd name="connsiteY2" fmla="*/ 321 h 321"/>
              <a:gd name="connsiteX3" fmla="*/ 0 w 136"/>
              <a:gd name="connsiteY3" fmla="*/ 296 h 321"/>
              <a:gd name="connsiteX4" fmla="*/ 24 w 136"/>
              <a:gd name="connsiteY4" fmla="*/ 15 h 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" h="321">
                <a:moveTo>
                  <a:pt x="24" y="15"/>
                </a:moveTo>
                <a:lnTo>
                  <a:pt x="136" y="0"/>
                </a:lnTo>
                <a:lnTo>
                  <a:pt x="120" y="321"/>
                </a:lnTo>
                <a:lnTo>
                  <a:pt x="0" y="296"/>
                </a:lnTo>
                <a:lnTo>
                  <a:pt x="24" y="1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95" name="任意多边形 194"/>
          <p:cNvSpPr/>
          <p:nvPr/>
        </p:nvSpPr>
        <p:spPr>
          <a:xfrm>
            <a:off x="10848975" y="7740650"/>
            <a:ext cx="82550" cy="143510"/>
          </a:xfrm>
          <a:custGeom>
            <a:avLst/>
            <a:gdLst>
              <a:gd name="connsiteX0" fmla="*/ 18 w 130"/>
              <a:gd name="connsiteY0" fmla="*/ 15 h 226"/>
              <a:gd name="connsiteX1" fmla="*/ 130 w 130"/>
              <a:gd name="connsiteY1" fmla="*/ 0 h 226"/>
              <a:gd name="connsiteX2" fmla="*/ 125 w 130"/>
              <a:gd name="connsiteY2" fmla="*/ 226 h 226"/>
              <a:gd name="connsiteX3" fmla="*/ 0 w 130"/>
              <a:gd name="connsiteY3" fmla="*/ 221 h 226"/>
              <a:gd name="connsiteX4" fmla="*/ 18 w 130"/>
              <a:gd name="connsiteY4" fmla="*/ 15 h 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" h="226">
                <a:moveTo>
                  <a:pt x="18" y="15"/>
                </a:moveTo>
                <a:lnTo>
                  <a:pt x="130" y="0"/>
                </a:lnTo>
                <a:lnTo>
                  <a:pt x="125" y="226"/>
                </a:lnTo>
                <a:lnTo>
                  <a:pt x="0" y="221"/>
                </a:lnTo>
                <a:lnTo>
                  <a:pt x="18" y="1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96" name="任意多边形 195"/>
          <p:cNvSpPr/>
          <p:nvPr/>
        </p:nvSpPr>
        <p:spPr>
          <a:xfrm rot="660000">
            <a:off x="11203305" y="8137525"/>
            <a:ext cx="82550" cy="143510"/>
          </a:xfrm>
          <a:custGeom>
            <a:avLst/>
            <a:gdLst>
              <a:gd name="connsiteX0" fmla="*/ 18 w 130"/>
              <a:gd name="connsiteY0" fmla="*/ 15 h 226"/>
              <a:gd name="connsiteX1" fmla="*/ 130 w 130"/>
              <a:gd name="connsiteY1" fmla="*/ 0 h 226"/>
              <a:gd name="connsiteX2" fmla="*/ 125 w 130"/>
              <a:gd name="connsiteY2" fmla="*/ 226 h 226"/>
              <a:gd name="connsiteX3" fmla="*/ 0 w 130"/>
              <a:gd name="connsiteY3" fmla="*/ 221 h 226"/>
              <a:gd name="connsiteX4" fmla="*/ 18 w 130"/>
              <a:gd name="connsiteY4" fmla="*/ 15 h 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" h="226">
                <a:moveTo>
                  <a:pt x="18" y="15"/>
                </a:moveTo>
                <a:lnTo>
                  <a:pt x="130" y="0"/>
                </a:lnTo>
                <a:lnTo>
                  <a:pt x="125" y="226"/>
                </a:lnTo>
                <a:lnTo>
                  <a:pt x="0" y="221"/>
                </a:lnTo>
                <a:lnTo>
                  <a:pt x="18" y="1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860915" y="3856990"/>
            <a:ext cx="1481455" cy="7372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已核实地上</a:t>
            </a:r>
            <a:endParaRPr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车位</a:t>
            </a:r>
            <a:r>
              <a:rPr lang="en-US" altLang="zh-CN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32</a:t>
            </a: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个</a:t>
            </a:r>
            <a:endParaRPr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805920" y="6783705"/>
            <a:ext cx="1496695" cy="7372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已核实地上</a:t>
            </a:r>
            <a:endParaRPr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车位</a:t>
            </a:r>
            <a:r>
              <a:rPr lang="en-US" altLang="zh-CN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130</a:t>
            </a:r>
            <a:r>
              <a:rPr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个</a:t>
            </a:r>
            <a:endParaRPr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43#、44#、45#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楼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78460" y="157416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>
            <a:off x="7725410" y="1553210"/>
            <a:ext cx="0" cy="7729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54" name="文本框 6153"/>
          <p:cNvSpPr txBox="1"/>
          <p:nvPr>
            <p:custDataLst>
              <p:tags r:id="rId3"/>
            </p:custDataLst>
          </p:nvPr>
        </p:nvSpPr>
        <p:spPr>
          <a:xfrm>
            <a:off x="462915" y="9290685"/>
            <a:ext cx="13051155" cy="1075690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>
              <a:buClrTx/>
              <a:buSzTx/>
            </a:pPr>
            <a:r>
              <a:rPr lang="zh-CN" altLang="en-US" sz="1400" b="1" dirty="0">
                <a:sym typeface="黑体" panose="02010609060101010101" charset="-122"/>
              </a:rPr>
              <a:t>调整内容：</a:t>
            </a:r>
            <a:endParaRPr lang="en-US" altLang="zh-CN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1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、取消</a:t>
            </a: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43#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楼车库出入口</a:t>
            </a:r>
            <a:r>
              <a:rPr lang="zh-CN" altLang="en-US" sz="1400" b="1" dirty="0" smtClean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，调整</a:t>
            </a:r>
            <a:r>
              <a:rPr lang="en-US" altLang="zh-CN" sz="1400" b="1" dirty="0" smtClean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44#</a:t>
            </a:r>
            <a:r>
              <a:rPr lang="zh-CN" altLang="en-US" sz="1400" b="1" dirty="0" smtClean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楼车库出入口位置，并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将</a:t>
            </a: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43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44#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楼室外车道连通。</a:t>
            </a:r>
            <a:endParaRPr lang="zh-CN" altLang="en-US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2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、调整</a:t>
            </a: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43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44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45#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楼正负零标高。</a:t>
            </a:r>
            <a:endParaRPr lang="zh-CN" altLang="en-US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endParaRPr lang="zh-CN" altLang="en-US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alphaModFix amt="40000"/>
          </a:blip>
          <a:srcRect l="529" t="10455" r="7408" b="5676"/>
          <a:stretch>
            <a:fillRect/>
          </a:stretch>
        </p:blipFill>
        <p:spPr>
          <a:xfrm>
            <a:off x="7739380" y="1577340"/>
            <a:ext cx="7025005" cy="7689215"/>
          </a:xfrm>
          <a:prstGeom prst="rect">
            <a:avLst/>
          </a:prstGeom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alphaModFix amt="40000"/>
          </a:blip>
          <a:srcRect l="9457" t="16132" r="15923" b="9798"/>
          <a:stretch>
            <a:fillRect/>
          </a:stretch>
        </p:blipFill>
        <p:spPr>
          <a:xfrm>
            <a:off x="381000" y="1565910"/>
            <a:ext cx="7071360" cy="7723505"/>
          </a:xfrm>
          <a:prstGeom prst="rect">
            <a:avLst/>
          </a:prstGeom>
          <a:ln>
            <a:noFill/>
          </a:ln>
        </p:spPr>
      </p:pic>
      <p:sp>
        <p:nvSpPr>
          <p:cNvPr id="30" name="任意多边形 29"/>
          <p:cNvSpPr/>
          <p:nvPr/>
        </p:nvSpPr>
        <p:spPr>
          <a:xfrm rot="1740000">
            <a:off x="3737610" y="3415665"/>
            <a:ext cx="1348105" cy="2585720"/>
          </a:xfrm>
          <a:custGeom>
            <a:avLst/>
            <a:gdLst>
              <a:gd name="connisteX0" fmla="*/ 621030 w 1587500"/>
              <a:gd name="connsiteY0" fmla="*/ 433070 h 3044825"/>
              <a:gd name="connisteX1" fmla="*/ 606425 w 1587500"/>
              <a:gd name="connsiteY1" fmla="*/ 317500 h 3044825"/>
              <a:gd name="connisteX2" fmla="*/ 303530 w 1587500"/>
              <a:gd name="connsiteY2" fmla="*/ 0 h 3044825"/>
              <a:gd name="connisteX3" fmla="*/ 202565 w 1587500"/>
              <a:gd name="connsiteY3" fmla="*/ 86360 h 3044825"/>
              <a:gd name="connisteX4" fmla="*/ 43815 w 1587500"/>
              <a:gd name="connsiteY4" fmla="*/ 317500 h 3044825"/>
              <a:gd name="connisteX5" fmla="*/ 0 w 1587500"/>
              <a:gd name="connsiteY5" fmla="*/ 504825 h 3044825"/>
              <a:gd name="connisteX6" fmla="*/ 29210 w 1587500"/>
              <a:gd name="connsiteY6" fmla="*/ 735965 h 3044825"/>
              <a:gd name="connisteX7" fmla="*/ 1256030 w 1587500"/>
              <a:gd name="connsiteY7" fmla="*/ 3044825 h 3044825"/>
              <a:gd name="connisteX8" fmla="*/ 1587500 w 1587500"/>
              <a:gd name="connsiteY8" fmla="*/ 2857500 h 3044825"/>
              <a:gd name="connisteX9" fmla="*/ 389890 w 1587500"/>
              <a:gd name="connsiteY9" fmla="*/ 605790 h 3044825"/>
              <a:gd name="connisteX10" fmla="*/ 389890 w 1587500"/>
              <a:gd name="connsiteY10" fmla="*/ 476250 h 3044825"/>
              <a:gd name="connisteX11" fmla="*/ 462280 w 1587500"/>
              <a:gd name="connsiteY11" fmla="*/ 403860 h 3044825"/>
              <a:gd name="connisteX12" fmla="*/ 563245 w 1587500"/>
              <a:gd name="connsiteY12" fmla="*/ 403860 h 3044825"/>
              <a:gd name="connisteX13" fmla="*/ 621030 w 1587500"/>
              <a:gd name="connsiteY13" fmla="*/ 433070 h 30448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1587500" h="3044825">
                <a:moveTo>
                  <a:pt x="621030" y="433070"/>
                </a:moveTo>
                <a:lnTo>
                  <a:pt x="606425" y="317500"/>
                </a:lnTo>
                <a:lnTo>
                  <a:pt x="303530" y="0"/>
                </a:lnTo>
                <a:lnTo>
                  <a:pt x="202565" y="86360"/>
                </a:lnTo>
                <a:lnTo>
                  <a:pt x="43815" y="317500"/>
                </a:lnTo>
                <a:lnTo>
                  <a:pt x="0" y="504825"/>
                </a:lnTo>
                <a:lnTo>
                  <a:pt x="29210" y="735965"/>
                </a:lnTo>
                <a:lnTo>
                  <a:pt x="1256030" y="3044825"/>
                </a:lnTo>
                <a:lnTo>
                  <a:pt x="1587500" y="2857500"/>
                </a:lnTo>
                <a:lnTo>
                  <a:pt x="389890" y="605790"/>
                </a:lnTo>
                <a:lnTo>
                  <a:pt x="389890" y="476250"/>
                </a:lnTo>
                <a:lnTo>
                  <a:pt x="462280" y="403860"/>
                </a:lnTo>
                <a:lnTo>
                  <a:pt x="563245" y="403860"/>
                </a:lnTo>
                <a:lnTo>
                  <a:pt x="621030" y="433070"/>
                </a:lnTo>
                <a:close/>
              </a:path>
            </a:pathLst>
          </a:custGeom>
          <a:solidFill>
            <a:srgbClr val="00B0F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37" name="任意多边形 36"/>
          <p:cNvSpPr/>
          <p:nvPr/>
        </p:nvSpPr>
        <p:spPr>
          <a:xfrm rot="1740000">
            <a:off x="3942080" y="6123940"/>
            <a:ext cx="1532890" cy="2263775"/>
          </a:xfrm>
          <a:custGeom>
            <a:avLst/>
            <a:gdLst>
              <a:gd name="connisteX0" fmla="*/ 230505 w 1847215"/>
              <a:gd name="connsiteY0" fmla="*/ 0 h 2727325"/>
              <a:gd name="connisteX1" fmla="*/ 476250 w 1847215"/>
              <a:gd name="connsiteY1" fmla="*/ 346075 h 2727325"/>
              <a:gd name="connisteX2" fmla="*/ 389255 w 1847215"/>
              <a:gd name="connsiteY2" fmla="*/ 389890 h 2727325"/>
              <a:gd name="connisteX3" fmla="*/ 360680 w 1847215"/>
              <a:gd name="connsiteY3" fmla="*/ 476250 h 2727325"/>
              <a:gd name="connisteX4" fmla="*/ 360680 w 1847215"/>
              <a:gd name="connsiteY4" fmla="*/ 620395 h 2727325"/>
              <a:gd name="connisteX5" fmla="*/ 1847215 w 1847215"/>
              <a:gd name="connsiteY5" fmla="*/ 2496820 h 2727325"/>
              <a:gd name="connisteX6" fmla="*/ 1616075 w 1847215"/>
              <a:gd name="connsiteY6" fmla="*/ 2727325 h 2727325"/>
              <a:gd name="connisteX7" fmla="*/ 57785 w 1847215"/>
              <a:gd name="connsiteY7" fmla="*/ 793750 h 2727325"/>
              <a:gd name="connisteX8" fmla="*/ 0 w 1847215"/>
              <a:gd name="connsiteY8" fmla="*/ 562610 h 2727325"/>
              <a:gd name="connisteX9" fmla="*/ 57785 w 1847215"/>
              <a:gd name="connsiteY9" fmla="*/ 259715 h 2727325"/>
              <a:gd name="connisteX10" fmla="*/ 230505 w 1847215"/>
              <a:gd name="connsiteY10" fmla="*/ 0 h 27273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847215" h="2727325">
                <a:moveTo>
                  <a:pt x="230505" y="0"/>
                </a:moveTo>
                <a:lnTo>
                  <a:pt x="476250" y="346075"/>
                </a:lnTo>
                <a:lnTo>
                  <a:pt x="389255" y="389890"/>
                </a:lnTo>
                <a:lnTo>
                  <a:pt x="360680" y="476250"/>
                </a:lnTo>
                <a:lnTo>
                  <a:pt x="360680" y="620395"/>
                </a:lnTo>
                <a:lnTo>
                  <a:pt x="1847215" y="2496820"/>
                </a:lnTo>
                <a:lnTo>
                  <a:pt x="1616075" y="2727325"/>
                </a:lnTo>
                <a:lnTo>
                  <a:pt x="57785" y="793750"/>
                </a:lnTo>
                <a:lnTo>
                  <a:pt x="0" y="562610"/>
                </a:lnTo>
                <a:lnTo>
                  <a:pt x="57785" y="259715"/>
                </a:lnTo>
                <a:lnTo>
                  <a:pt x="230505" y="0"/>
                </a:lnTo>
                <a:close/>
              </a:path>
            </a:pathLst>
          </a:custGeom>
          <a:solidFill>
            <a:srgbClr val="00B0F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17770" y="5922010"/>
            <a:ext cx="1689735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修改前车库出入口</a:t>
            </a:r>
            <a:endParaRPr lang="zh-CN" altLang="en-US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 rot="15960000">
            <a:off x="4819650" y="6129655"/>
            <a:ext cx="244475" cy="10985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966085" y="4327525"/>
            <a:ext cx="2661920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1400" b="1" dirty="0">
                <a:solidFill>
                  <a:srgbClr val="CB19B8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44# ±0=1136.800</a:t>
            </a:r>
            <a:endParaRPr lang="en-US" altLang="zh-CN" sz="1400" b="1" dirty="0">
              <a:solidFill>
                <a:srgbClr val="CB19B8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966085" y="7589520"/>
            <a:ext cx="3075940" cy="321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1400" b="1" dirty="0">
                <a:solidFill>
                  <a:srgbClr val="CB19B8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43# ±0=1138.300</a:t>
            </a:r>
            <a:endParaRPr lang="en-US" altLang="zh-CN" sz="1400" b="1" dirty="0">
              <a:solidFill>
                <a:srgbClr val="CB19B8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67765" y="7847330"/>
            <a:ext cx="2438400" cy="321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1400" b="1" dirty="0">
                <a:solidFill>
                  <a:srgbClr val="CB19B8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45# ±0=1129.200</a:t>
            </a:r>
            <a:endParaRPr lang="en-US" altLang="zh-CN" sz="1400" b="1" dirty="0">
              <a:solidFill>
                <a:srgbClr val="CB19B8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85925" y="4823460"/>
            <a:ext cx="2831465" cy="2875915"/>
            <a:chOff x="2655" y="7596"/>
            <a:chExt cx="4459" cy="4529"/>
          </a:xfrm>
        </p:grpSpPr>
        <p:grpSp>
          <p:nvGrpSpPr>
            <p:cNvPr id="38" name="组合 37"/>
            <p:cNvGrpSpPr/>
            <p:nvPr/>
          </p:nvGrpSpPr>
          <p:grpSpPr>
            <a:xfrm>
              <a:off x="5394" y="7596"/>
              <a:ext cx="1479" cy="755"/>
              <a:chOff x="5841" y="5044"/>
              <a:chExt cx="1647" cy="840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5865" y="507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5841" y="5044"/>
                <a:ext cx="1647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44#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636" y="11274"/>
              <a:ext cx="1479" cy="779"/>
              <a:chOff x="5818" y="5018"/>
              <a:chExt cx="1647" cy="866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865" y="507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818" y="5018"/>
                <a:ext cx="1647" cy="8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43#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2655" y="11287"/>
              <a:ext cx="1119" cy="838"/>
              <a:chOff x="5816" y="4951"/>
              <a:chExt cx="1246" cy="933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5865" y="507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5816" y="4951"/>
                <a:ext cx="1246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45#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4815840" y="3241040"/>
            <a:ext cx="1868170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修改前车库出入口</a:t>
            </a:r>
            <a:endParaRPr lang="zh-CN" altLang="en-US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63" name="等腰三角形 62"/>
          <p:cNvSpPr/>
          <p:nvPr/>
        </p:nvSpPr>
        <p:spPr>
          <a:xfrm rot="15960000">
            <a:off x="4683760" y="3464560"/>
            <a:ext cx="244475" cy="10985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9420" y="1586865"/>
            <a:ext cx="2527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调整前</a:t>
            </a:r>
            <a:endParaRPr lang="zh-CN" altLang="en-US" sz="1400" b="1"/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7833360" y="1599565"/>
            <a:ext cx="2527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调整后</a:t>
            </a:r>
            <a:endParaRPr lang="zh-CN" altLang="en-US" sz="1400" b="1"/>
          </a:p>
        </p:txBody>
      </p:sp>
      <p:sp>
        <p:nvSpPr>
          <p:cNvPr id="66" name="任意多边形 65"/>
          <p:cNvSpPr/>
          <p:nvPr/>
        </p:nvSpPr>
        <p:spPr>
          <a:xfrm rot="1680000">
            <a:off x="10050840" y="3830764"/>
            <a:ext cx="3215640" cy="4391025"/>
          </a:xfrm>
          <a:custGeom>
            <a:avLst/>
            <a:gdLst>
              <a:gd name="connsiteX0" fmla="*/ 839 w 5064"/>
              <a:gd name="connsiteY0" fmla="*/ 491 h 6915"/>
              <a:gd name="connsiteX1" fmla="*/ 1023 w 5064"/>
              <a:gd name="connsiteY1" fmla="*/ 796 h 6915"/>
              <a:gd name="connsiteX2" fmla="*/ 1169 w 5064"/>
              <a:gd name="connsiteY2" fmla="*/ 1051 h 6915"/>
              <a:gd name="connsiteX3" fmla="*/ 2638 w 5064"/>
              <a:gd name="connsiteY3" fmla="*/ 3868 h 6915"/>
              <a:gd name="connsiteX4" fmla="*/ 3170 w 5064"/>
              <a:gd name="connsiteY4" fmla="*/ 4292 h 6915"/>
              <a:gd name="connsiteX5" fmla="*/ 5064 w 5064"/>
              <a:gd name="connsiteY5" fmla="*/ 6667 h 6915"/>
              <a:gd name="connsiteX6" fmla="*/ 4728 w 5064"/>
              <a:gd name="connsiteY6" fmla="*/ 6915 h 6915"/>
              <a:gd name="connsiteX7" fmla="*/ 2797 w 5064"/>
              <a:gd name="connsiteY7" fmla="*/ 4524 h 6915"/>
              <a:gd name="connsiteX8" fmla="*/ 2355 w 5064"/>
              <a:gd name="connsiteY8" fmla="*/ 4188 h 6915"/>
              <a:gd name="connsiteX9" fmla="*/ 717 w 5064"/>
              <a:gd name="connsiteY9" fmla="*/ 1177 h 6915"/>
              <a:gd name="connsiteX10" fmla="*/ 528 w 5064"/>
              <a:gd name="connsiteY10" fmla="*/ 800 h 6915"/>
              <a:gd name="connsiteX11" fmla="*/ 0 w 5064"/>
              <a:gd name="connsiteY11" fmla="*/ 328 h 6915"/>
              <a:gd name="connsiteX12" fmla="*/ 450 w 5064"/>
              <a:gd name="connsiteY12" fmla="*/ 0 h 6915"/>
              <a:gd name="connsiteX13" fmla="*/ 839 w 5064"/>
              <a:gd name="connsiteY13" fmla="*/ 491 h 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64" h="6915">
                <a:moveTo>
                  <a:pt x="839" y="491"/>
                </a:moveTo>
                <a:lnTo>
                  <a:pt x="1023" y="796"/>
                </a:lnTo>
                <a:lnTo>
                  <a:pt x="1169" y="1051"/>
                </a:lnTo>
                <a:lnTo>
                  <a:pt x="2638" y="3868"/>
                </a:lnTo>
                <a:lnTo>
                  <a:pt x="3170" y="4292"/>
                </a:lnTo>
                <a:lnTo>
                  <a:pt x="5064" y="6667"/>
                </a:lnTo>
                <a:lnTo>
                  <a:pt x="4728" y="6915"/>
                </a:lnTo>
                <a:lnTo>
                  <a:pt x="2797" y="4524"/>
                </a:lnTo>
                <a:lnTo>
                  <a:pt x="2355" y="4188"/>
                </a:lnTo>
                <a:lnTo>
                  <a:pt x="717" y="1177"/>
                </a:lnTo>
                <a:lnTo>
                  <a:pt x="528" y="800"/>
                </a:lnTo>
                <a:lnTo>
                  <a:pt x="0" y="328"/>
                </a:lnTo>
                <a:lnTo>
                  <a:pt x="450" y="0"/>
                </a:lnTo>
                <a:lnTo>
                  <a:pt x="839" y="491"/>
                </a:lnTo>
                <a:close/>
              </a:path>
            </a:pathLst>
          </a:custGeom>
          <a:solidFill>
            <a:srgbClr val="00B0F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0121900" y="4577080"/>
            <a:ext cx="2661920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44# ±0=1133.500</a:t>
            </a:r>
            <a:endParaRPr lang="en-US" altLang="zh-CN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0121900" y="7839075"/>
            <a:ext cx="3075940" cy="321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43# ±0=1136.800</a:t>
            </a:r>
            <a:endParaRPr lang="en-US" altLang="zh-CN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323580" y="8096885"/>
            <a:ext cx="2438400" cy="321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45# ±0=1128.600</a:t>
            </a:r>
            <a:endParaRPr lang="en-US" altLang="zh-CN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10693400" y="2908935"/>
            <a:ext cx="2096770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修改后车库出入口</a:t>
            </a:r>
            <a:endParaRPr lang="zh-CN" altLang="en-US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85" name="等腰三角形 84"/>
          <p:cNvSpPr/>
          <p:nvPr/>
        </p:nvSpPr>
        <p:spPr>
          <a:xfrm rot="10200000">
            <a:off x="11195685" y="3305810"/>
            <a:ext cx="244475" cy="109855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6" name="组合 85"/>
          <p:cNvGrpSpPr/>
          <p:nvPr/>
        </p:nvGrpSpPr>
        <p:grpSpPr>
          <a:xfrm>
            <a:off x="11898630" y="8471535"/>
            <a:ext cx="1580376" cy="579869"/>
            <a:chOff x="17906" y="9780"/>
            <a:chExt cx="1267" cy="871"/>
          </a:xfrm>
        </p:grpSpPr>
        <p:sp>
          <p:nvSpPr>
            <p:cNvPr id="87" name="任意多边形 86"/>
            <p:cNvSpPr/>
            <p:nvPr/>
          </p:nvSpPr>
          <p:spPr>
            <a:xfrm>
              <a:off x="17906" y="9780"/>
              <a:ext cx="826" cy="813"/>
            </a:xfrm>
            <a:custGeom>
              <a:avLst/>
              <a:gdLst>
                <a:gd name="connisteX0" fmla="*/ 0 w 1293495"/>
                <a:gd name="connsiteY0" fmla="*/ 0 h 1049020"/>
                <a:gd name="connisteX1" fmla="*/ 0 w 1293495"/>
                <a:gd name="connsiteY1" fmla="*/ 1035685 h 1049020"/>
                <a:gd name="connisteX2" fmla="*/ 1293495 w 1293495"/>
                <a:gd name="connsiteY2" fmla="*/ 1035685 h 1049020"/>
                <a:gd name="connisteX3" fmla="*/ 1293495 w 1293495"/>
                <a:gd name="connsiteY3" fmla="*/ 1049020 h 1049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293495" h="1049020">
                  <a:moveTo>
                    <a:pt x="0" y="0"/>
                  </a:moveTo>
                  <a:lnTo>
                    <a:pt x="0" y="1035685"/>
                  </a:lnTo>
                  <a:lnTo>
                    <a:pt x="1293495" y="1035685"/>
                  </a:lnTo>
                  <a:lnTo>
                    <a:pt x="1293495" y="1049020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17940" y="10029"/>
              <a:ext cx="1233" cy="622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r>
                <a:rPr lang="zh-CN" altLang="en-US" sz="1400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4米车道</a:t>
              </a:r>
              <a:endParaRPr lang="zh-CN" altLang="en-US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>
            <a:off x="7441565" y="1570990"/>
            <a:ext cx="0" cy="773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>
            <a:off x="378460" y="929195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8975725" y="4963160"/>
            <a:ext cx="2831465" cy="2875915"/>
            <a:chOff x="2655" y="7596"/>
            <a:chExt cx="4459" cy="4529"/>
          </a:xfrm>
        </p:grpSpPr>
        <p:grpSp>
          <p:nvGrpSpPr>
            <p:cNvPr id="19" name="组合 18"/>
            <p:cNvGrpSpPr/>
            <p:nvPr/>
          </p:nvGrpSpPr>
          <p:grpSpPr>
            <a:xfrm>
              <a:off x="5394" y="7596"/>
              <a:ext cx="1479" cy="755"/>
              <a:chOff x="5841" y="5044"/>
              <a:chExt cx="1647" cy="84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865" y="507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841" y="5044"/>
                <a:ext cx="1647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44#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636" y="11274"/>
              <a:ext cx="1479" cy="779"/>
              <a:chOff x="5818" y="5018"/>
              <a:chExt cx="1647" cy="866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65" y="507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818" y="5018"/>
                <a:ext cx="1647" cy="8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43#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2655" y="11287"/>
              <a:ext cx="1119" cy="838"/>
              <a:chOff x="5816" y="4951"/>
              <a:chExt cx="1246" cy="933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5865" y="507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816" y="4951"/>
                <a:ext cx="1246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45#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alphaModFix amt="40000"/>
          </a:blip>
          <a:srcRect l="20982" r="2595"/>
          <a:stretch>
            <a:fillRect/>
          </a:stretch>
        </p:blipFill>
        <p:spPr>
          <a:xfrm rot="5400000">
            <a:off x="62230" y="1908810"/>
            <a:ext cx="7693025" cy="7065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alphaModFix amt="40000"/>
          </a:blip>
          <a:srcRect l="20982" r="2595"/>
          <a:stretch>
            <a:fillRect/>
          </a:stretch>
        </p:blipFill>
        <p:spPr>
          <a:xfrm rot="5400000">
            <a:off x="7412355" y="1899920"/>
            <a:ext cx="7693025" cy="70656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43#、44#、45</a:t>
              </a:r>
              <a:r>
                <a:rPr lang="zh-CN" altLang="en-US" sz="2800" b="1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#</a:t>
              </a:r>
              <a:r>
                <a:rPr lang="zh-CN" altLang="en-US" sz="2800" b="1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楼</a:t>
              </a:r>
              <a:r>
                <a:rPr lang="zh-CN" altLang="en-US" sz="2800" b="1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78460" y="157416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3"/>
            </p:custDataLst>
          </p:nvPr>
        </p:nvCxnSpPr>
        <p:spPr>
          <a:xfrm>
            <a:off x="7725410" y="1553210"/>
            <a:ext cx="0" cy="7729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54" name="文本框 6153"/>
          <p:cNvSpPr txBox="1"/>
          <p:nvPr>
            <p:custDataLst>
              <p:tags r:id="rId4"/>
            </p:custDataLst>
          </p:nvPr>
        </p:nvSpPr>
        <p:spPr>
          <a:xfrm>
            <a:off x="462915" y="9290685"/>
            <a:ext cx="13051155" cy="1075690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调整内容：</a:t>
            </a:r>
            <a:endParaRPr lang="en-US" altLang="zh-CN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1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、生化池位置优化调整。</a:t>
            </a:r>
            <a:endParaRPr lang="zh-CN" altLang="en-US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endParaRPr lang="zh-CN" altLang="en-US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</p:txBody>
      </p:sp>
      <p:sp>
        <p:nvSpPr>
          <p:cNvPr id="55" name="矩形 54"/>
          <p:cNvSpPr/>
          <p:nvPr/>
        </p:nvSpPr>
        <p:spPr>
          <a:xfrm rot="1140000">
            <a:off x="2822575" y="6212205"/>
            <a:ext cx="183515" cy="32639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642850" y="5977504"/>
            <a:ext cx="1663342" cy="1508562"/>
            <a:chOff x="4162" y="9413"/>
            <a:chExt cx="2619" cy="2376"/>
          </a:xfrm>
        </p:grpSpPr>
        <p:grpSp>
          <p:nvGrpSpPr>
            <p:cNvPr id="38" name="组合 37"/>
            <p:cNvGrpSpPr/>
            <p:nvPr/>
          </p:nvGrpSpPr>
          <p:grpSpPr>
            <a:xfrm>
              <a:off x="5302" y="9413"/>
              <a:ext cx="1479" cy="762"/>
              <a:chOff x="5739" y="7066"/>
              <a:chExt cx="1647" cy="848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5769" y="7104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5739" y="7066"/>
                <a:ext cx="1647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44#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281" y="10892"/>
              <a:ext cx="1479" cy="774"/>
              <a:chOff x="5423" y="4593"/>
              <a:chExt cx="1647" cy="860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471" y="4643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23" y="4593"/>
                <a:ext cx="1647" cy="8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43#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4162" y="10983"/>
              <a:ext cx="1119" cy="806"/>
              <a:chOff x="7494" y="4613"/>
              <a:chExt cx="1246" cy="897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7566" y="4700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7494" y="4613"/>
                <a:ext cx="1246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45#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439420" y="1586865"/>
            <a:ext cx="2527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调整前</a:t>
            </a:r>
            <a:endParaRPr lang="zh-CN" altLang="en-US" sz="1400" b="1"/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7833360" y="1599565"/>
            <a:ext cx="2527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调整后</a:t>
            </a:r>
            <a:endParaRPr lang="zh-CN" altLang="en-US" sz="1400" b="1"/>
          </a:p>
        </p:txBody>
      </p:sp>
      <p:sp>
        <p:nvSpPr>
          <p:cNvPr id="77" name="矩形 76"/>
          <p:cNvSpPr/>
          <p:nvPr/>
        </p:nvSpPr>
        <p:spPr>
          <a:xfrm rot="20880000">
            <a:off x="8731885" y="7705090"/>
            <a:ext cx="144780" cy="28130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任意多边形 89"/>
          <p:cNvSpPr/>
          <p:nvPr/>
        </p:nvSpPr>
        <p:spPr>
          <a:xfrm flipV="1">
            <a:off x="8826500" y="4822825"/>
            <a:ext cx="2529205" cy="2945130"/>
          </a:xfrm>
          <a:custGeom>
            <a:avLst/>
            <a:gdLst>
              <a:gd name="connsiteX0" fmla="*/ 0 w 1815"/>
              <a:gd name="connsiteY0" fmla="*/ 0 h 4638"/>
              <a:gd name="connsiteX1" fmla="*/ 0 w 1815"/>
              <a:gd name="connsiteY1" fmla="*/ 4620 h 4638"/>
              <a:gd name="connsiteX2" fmla="*/ 1815 w 1815"/>
              <a:gd name="connsiteY2" fmla="*/ 4638 h 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" h="4638">
                <a:moveTo>
                  <a:pt x="0" y="0"/>
                </a:moveTo>
                <a:lnTo>
                  <a:pt x="0" y="4620"/>
                </a:lnTo>
                <a:lnTo>
                  <a:pt x="1815" y="4638"/>
                </a:lnTo>
              </a:path>
            </a:pathLst>
          </a:custGeom>
          <a:noFill/>
          <a:ln>
            <a:solidFill>
              <a:schemeClr val="tx1"/>
            </a:solidFill>
            <a:headEnd type="oval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8639810" y="4416425"/>
            <a:ext cx="2967355" cy="4140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14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生化池位置优化调整（已投入使用）</a:t>
            </a:r>
            <a:endParaRPr lang="zh-CN" altLang="en-US" sz="14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>
            <a:off x="7441565" y="1570990"/>
            <a:ext cx="0" cy="773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7"/>
            </p:custDataLst>
          </p:nvPr>
        </p:nvCxnSpPr>
        <p:spPr>
          <a:xfrm>
            <a:off x="378460" y="929195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8132285" y="6945113"/>
            <a:ext cx="1710826" cy="1016586"/>
            <a:chOff x="1327" y="10717"/>
            <a:chExt cx="2694" cy="1601"/>
          </a:xfrm>
        </p:grpSpPr>
        <p:grpSp>
          <p:nvGrpSpPr>
            <p:cNvPr id="19" name="组合 18"/>
            <p:cNvGrpSpPr/>
            <p:nvPr/>
          </p:nvGrpSpPr>
          <p:grpSpPr>
            <a:xfrm>
              <a:off x="2542" y="10848"/>
              <a:ext cx="1479" cy="823"/>
              <a:chOff x="2665" y="8662"/>
              <a:chExt cx="1647" cy="916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731" y="8768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2665" y="8662"/>
                <a:ext cx="1647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49#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553" y="10717"/>
              <a:ext cx="1119" cy="793"/>
              <a:chOff x="1271" y="4399"/>
              <a:chExt cx="1246" cy="88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271" y="4471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271" y="4399"/>
                <a:ext cx="1246" cy="8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51#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1327" y="11569"/>
              <a:ext cx="1119" cy="749"/>
              <a:chOff x="4337" y="5265"/>
              <a:chExt cx="1246" cy="834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4340" y="5289"/>
                <a:ext cx="810" cy="81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337" y="5265"/>
                <a:ext cx="1246" cy="8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>
                <a:spAutoFit/>
              </a:bodyPr>
              <a:lstStyle/>
              <a:p>
                <a:pPr lvl="0" algn="l">
                  <a:lnSpc>
                    <a:spcPct val="150000"/>
                  </a:lnSpc>
                  <a:buClrTx/>
                  <a:buSz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黑体" panose="02010609060101010101" charset="-122"/>
                  </a:rPr>
                  <a:t>50#</a:t>
                </a:r>
                <a:endParaRPr lang="en-US" altLang="zh-CN" sz="16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202603006-钱工-江津项目-sjhc-鸟瞰-tx-ljj0330g"/>
          <p:cNvPicPr>
            <a:picLocks noChangeAspect="1"/>
          </p:cNvPicPr>
          <p:nvPr/>
        </p:nvPicPr>
        <p:blipFill>
          <a:blip r:embed="rId1" cstate="print"/>
          <a:srcRect l="37712" t="16204" r="14834" b="20619"/>
          <a:stretch>
            <a:fillRect/>
          </a:stretch>
        </p:blipFill>
        <p:spPr>
          <a:xfrm>
            <a:off x="3865245" y="1583055"/>
            <a:ext cx="3879215" cy="2905760"/>
          </a:xfrm>
          <a:prstGeom prst="rect">
            <a:avLst/>
          </a:prstGeom>
        </p:spPr>
      </p:pic>
      <p:pic>
        <p:nvPicPr>
          <p:cNvPr id="12" name="图片 11" descr="202603006-钱工-江津项目-zt-zxy0330ghe 拷贝"/>
          <p:cNvPicPr>
            <a:picLocks noChangeAspect="1"/>
          </p:cNvPicPr>
          <p:nvPr/>
        </p:nvPicPr>
        <p:blipFill>
          <a:blip r:embed="rId2" cstate="print"/>
          <a:srcRect l="44864" t="18113" r="5859" b="24500"/>
          <a:stretch>
            <a:fillRect/>
          </a:stretch>
        </p:blipFill>
        <p:spPr>
          <a:xfrm>
            <a:off x="3865245" y="4451350"/>
            <a:ext cx="3862705" cy="3005455"/>
          </a:xfrm>
          <a:prstGeom prst="rect">
            <a:avLst/>
          </a:prstGeom>
        </p:spPr>
      </p:pic>
      <p:pic>
        <p:nvPicPr>
          <p:cNvPr id="17" name="图片 16" descr="202312026-钱工-江津项目-sjhc-鸟瞰-xwj-zb1206g 拷贝 3"/>
          <p:cNvPicPr>
            <a:picLocks noChangeAspect="1"/>
          </p:cNvPicPr>
          <p:nvPr/>
        </p:nvPicPr>
        <p:blipFill>
          <a:blip r:embed="rId3" cstate="print"/>
          <a:srcRect l="37101" t="10446" r="14637" b="17859"/>
          <a:stretch>
            <a:fillRect/>
          </a:stretch>
        </p:blipFill>
        <p:spPr>
          <a:xfrm>
            <a:off x="380365" y="1569720"/>
            <a:ext cx="3494405" cy="2920365"/>
          </a:xfrm>
          <a:prstGeom prst="rect">
            <a:avLst/>
          </a:prstGeom>
        </p:spPr>
      </p:pic>
      <p:sp>
        <p:nvSpPr>
          <p:cNvPr id="84" name="任意多边形 83"/>
          <p:cNvSpPr/>
          <p:nvPr/>
        </p:nvSpPr>
        <p:spPr>
          <a:xfrm>
            <a:off x="4166235" y="6503035"/>
            <a:ext cx="800100" cy="563880"/>
          </a:xfrm>
          <a:custGeom>
            <a:avLst/>
            <a:gdLst>
              <a:gd name="connisteX0" fmla="*/ 0 w 800100"/>
              <a:gd name="connsiteY0" fmla="*/ 45720 h 563880"/>
              <a:gd name="connisteX1" fmla="*/ 723900 w 800100"/>
              <a:gd name="connsiteY1" fmla="*/ 0 h 563880"/>
              <a:gd name="connisteX2" fmla="*/ 800100 w 800100"/>
              <a:gd name="connsiteY2" fmla="*/ 518160 h 563880"/>
              <a:gd name="connisteX3" fmla="*/ 457200 w 800100"/>
              <a:gd name="connsiteY3" fmla="*/ 563880 h 563880"/>
              <a:gd name="connisteX4" fmla="*/ 396240 w 800100"/>
              <a:gd name="connsiteY4" fmla="*/ 281940 h 563880"/>
              <a:gd name="connisteX5" fmla="*/ 53340 w 800100"/>
              <a:gd name="connsiteY5" fmla="*/ 297180 h 563880"/>
              <a:gd name="connisteX6" fmla="*/ 0 w 800100"/>
              <a:gd name="connsiteY6" fmla="*/ 45720 h 563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800100" h="563880">
                <a:moveTo>
                  <a:pt x="0" y="45720"/>
                </a:moveTo>
                <a:lnTo>
                  <a:pt x="723900" y="0"/>
                </a:lnTo>
                <a:lnTo>
                  <a:pt x="800100" y="518160"/>
                </a:lnTo>
                <a:lnTo>
                  <a:pt x="457200" y="563880"/>
                </a:lnTo>
                <a:lnTo>
                  <a:pt x="396240" y="281940"/>
                </a:lnTo>
                <a:lnTo>
                  <a:pt x="53340" y="297180"/>
                </a:lnTo>
                <a:lnTo>
                  <a:pt x="0" y="4572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pic>
        <p:nvPicPr>
          <p:cNvPr id="24" name="图片 23" descr="c27a216302080ffd267d574b5963f98"/>
          <p:cNvPicPr>
            <a:picLocks noChangeAspect="1"/>
          </p:cNvPicPr>
          <p:nvPr/>
        </p:nvPicPr>
        <p:blipFill>
          <a:blip r:embed="rId4" cstate="print"/>
          <a:srcRect l="44860" t="18220" r="6305" b="18417"/>
          <a:stretch>
            <a:fillRect/>
          </a:stretch>
        </p:blipFill>
        <p:spPr>
          <a:xfrm>
            <a:off x="380365" y="4488815"/>
            <a:ext cx="3463290" cy="30022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万水千山项目21#、25#、26#、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43#、44#、45#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609600" y="6277610"/>
            <a:ext cx="800100" cy="563880"/>
          </a:xfrm>
          <a:custGeom>
            <a:avLst/>
            <a:gdLst>
              <a:gd name="connisteX0" fmla="*/ 0 w 800100"/>
              <a:gd name="connsiteY0" fmla="*/ 45720 h 563880"/>
              <a:gd name="connisteX1" fmla="*/ 723900 w 800100"/>
              <a:gd name="connsiteY1" fmla="*/ 0 h 563880"/>
              <a:gd name="connisteX2" fmla="*/ 800100 w 800100"/>
              <a:gd name="connsiteY2" fmla="*/ 518160 h 563880"/>
              <a:gd name="connisteX3" fmla="*/ 457200 w 800100"/>
              <a:gd name="connsiteY3" fmla="*/ 563880 h 563880"/>
              <a:gd name="connisteX4" fmla="*/ 396240 w 800100"/>
              <a:gd name="connsiteY4" fmla="*/ 281940 h 563880"/>
              <a:gd name="connisteX5" fmla="*/ 53340 w 800100"/>
              <a:gd name="connsiteY5" fmla="*/ 297180 h 563880"/>
              <a:gd name="connisteX6" fmla="*/ 0 w 800100"/>
              <a:gd name="connsiteY6" fmla="*/ 45720 h 563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800100" h="563880">
                <a:moveTo>
                  <a:pt x="0" y="45720"/>
                </a:moveTo>
                <a:lnTo>
                  <a:pt x="723900" y="0"/>
                </a:lnTo>
                <a:lnTo>
                  <a:pt x="800100" y="518160"/>
                </a:lnTo>
                <a:lnTo>
                  <a:pt x="457200" y="563880"/>
                </a:lnTo>
                <a:lnTo>
                  <a:pt x="396240" y="281940"/>
                </a:lnTo>
                <a:lnTo>
                  <a:pt x="53340" y="297180"/>
                </a:lnTo>
                <a:lnTo>
                  <a:pt x="0" y="4572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5"/>
            </p:custDataLst>
          </p:nvPr>
        </p:nvCxnSpPr>
        <p:spPr>
          <a:xfrm>
            <a:off x="378460" y="157416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6"/>
            </p:custDataLst>
          </p:nvPr>
        </p:nvCxnSpPr>
        <p:spPr>
          <a:xfrm>
            <a:off x="375285" y="4465320"/>
            <a:ext cx="73545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375285" y="7489825"/>
            <a:ext cx="7342505" cy="38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>
            <a:off x="3854450" y="1561465"/>
            <a:ext cx="0" cy="88118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>
          <a:xfrm>
            <a:off x="7725410" y="1553210"/>
            <a:ext cx="0" cy="88068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513205" y="1576705"/>
            <a:ext cx="1286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调整前效果图</a:t>
            </a:r>
            <a:endParaRPr lang="zh-CN" altLang="en-US" sz="1400" b="1"/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5179695" y="1583055"/>
            <a:ext cx="1286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调整后效果图</a:t>
            </a:r>
            <a:endParaRPr lang="zh-CN" altLang="en-US" sz="1400" b="1"/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1541780" y="7539355"/>
            <a:ext cx="1286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区位图</a:t>
            </a:r>
            <a:r>
              <a:rPr lang="en-US" altLang="zh-CN" sz="1400" b="1"/>
              <a:t> </a:t>
            </a:r>
            <a:endParaRPr lang="en-US" altLang="zh-CN" sz="1400" b="1"/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4996180" y="7526655"/>
            <a:ext cx="1499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技术经济指标表</a:t>
            </a:r>
            <a:endParaRPr lang="zh-CN" altLang="en-US" sz="1400" b="1"/>
          </a:p>
        </p:txBody>
      </p:sp>
      <p:sp>
        <p:nvSpPr>
          <p:cNvPr id="6154" name="文本框 6153"/>
          <p:cNvSpPr txBox="1"/>
          <p:nvPr>
            <p:custDataLst>
              <p:tags r:id="rId13"/>
            </p:custDataLst>
          </p:nvPr>
        </p:nvSpPr>
        <p:spPr>
          <a:xfrm>
            <a:off x="7759065" y="1663065"/>
            <a:ext cx="7050405" cy="2929890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>
              <a:buClrTx/>
              <a:buSzTx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调整内容：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黑体" panose="0201060906010101010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21#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楼由原来的三个单元调整为两个单元，建筑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户型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一并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调整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25#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楼仅调整户型，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26#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楼由原来的一个单元调整为两个单元，建筑户型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随一并调整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。三幢楼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调整前后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建筑高度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不变，为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18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米。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 21#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楼、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 25#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楼、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 26#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调整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前总建筑面积为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9887.7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平方米，调整后总建筑面积为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10867.49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平方米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，总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建筑面积增加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979.79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平方米；调整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前总计容建筑面积为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9887.7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平方米，调整后总计容建筑面积为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10106.11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平方米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，总计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容建筑面积增加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218.41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平方米。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3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、取消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43#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楼车库出入口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，调整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44#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楼车库出入口位置，并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将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43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44#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楼室外车道连通。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、调整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43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44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45#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楼正负零标高。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5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、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生化池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位置调整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6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、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取消部分室外停车位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，停车位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整体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平衡，停车位个数满足相关要求。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黑体" panose="02010609060101010101" charset="-122"/>
            </a:endParaRPr>
          </a:p>
          <a:p>
            <a:pPr>
              <a:buClrTx/>
              <a:buSzTx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调整后规划指标符合相关要求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黑体" panose="0201060906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812800" y="7837170"/>
            <a:ext cx="2490470" cy="2294255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542540" y="9117965"/>
            <a:ext cx="473710" cy="306070"/>
            <a:chOff x="5294" y="14719"/>
            <a:chExt cx="746" cy="482"/>
          </a:xfrm>
        </p:grpSpPr>
        <p:sp>
          <p:nvSpPr>
            <p:cNvPr id="42" name="椭圆 41"/>
            <p:cNvSpPr/>
            <p:nvPr/>
          </p:nvSpPr>
          <p:spPr>
            <a:xfrm>
              <a:off x="5395" y="14719"/>
              <a:ext cx="482" cy="482"/>
            </a:xfrm>
            <a:prstGeom prst="ellipse">
              <a:avLst/>
            </a:prstGeom>
            <a:solidFill>
              <a:srgbClr val="FF0000">
                <a:alpha val="73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94" y="14764"/>
              <a:ext cx="746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000" b="1">
                  <a:solidFill>
                    <a:schemeClr val="bg1"/>
                  </a:solidFill>
                </a:rPr>
                <a:t>本案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5193030" y="4451350"/>
            <a:ext cx="1286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调整后彩总图</a:t>
            </a:r>
            <a:endParaRPr lang="zh-CN" altLang="en-US" sz="1400" b="1"/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1442720" y="4479290"/>
            <a:ext cx="13125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调整前彩总图</a:t>
            </a:r>
            <a:endParaRPr lang="zh-CN" altLang="en-US" sz="1400" b="1"/>
          </a:p>
        </p:txBody>
      </p:sp>
      <p:sp>
        <p:nvSpPr>
          <p:cNvPr id="41" name="任意多边形 40"/>
          <p:cNvSpPr/>
          <p:nvPr>
            <p:custDataLst>
              <p:tags r:id="rId18"/>
            </p:custDataLst>
          </p:nvPr>
        </p:nvSpPr>
        <p:spPr>
          <a:xfrm>
            <a:off x="1384300" y="6445885"/>
            <a:ext cx="993775" cy="618490"/>
          </a:xfrm>
          <a:custGeom>
            <a:avLst/>
            <a:gdLst>
              <a:gd name="connsiteX0" fmla="*/ 0 w 1565"/>
              <a:gd name="connsiteY0" fmla="*/ 127 h 974"/>
              <a:gd name="connsiteX1" fmla="*/ 845 w 1565"/>
              <a:gd name="connsiteY1" fmla="*/ 0 h 974"/>
              <a:gd name="connsiteX2" fmla="*/ 935 w 1565"/>
              <a:gd name="connsiteY2" fmla="*/ 435 h 974"/>
              <a:gd name="connsiteX3" fmla="*/ 1475 w 1565"/>
              <a:gd name="connsiteY3" fmla="*/ 300 h 974"/>
              <a:gd name="connsiteX4" fmla="*/ 1565 w 1565"/>
              <a:gd name="connsiteY4" fmla="*/ 735 h 974"/>
              <a:gd name="connsiteX5" fmla="*/ 1271 w 1565"/>
              <a:gd name="connsiteY5" fmla="*/ 808 h 974"/>
              <a:gd name="connsiteX6" fmla="*/ 165 w 1565"/>
              <a:gd name="connsiteY6" fmla="*/ 974 h 974"/>
              <a:gd name="connsiteX7" fmla="*/ 0 w 1565"/>
              <a:gd name="connsiteY7" fmla="*/ 127 h 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5" h="974">
                <a:moveTo>
                  <a:pt x="0" y="127"/>
                </a:moveTo>
                <a:lnTo>
                  <a:pt x="845" y="0"/>
                </a:lnTo>
                <a:lnTo>
                  <a:pt x="935" y="435"/>
                </a:lnTo>
                <a:lnTo>
                  <a:pt x="1475" y="300"/>
                </a:lnTo>
                <a:lnTo>
                  <a:pt x="1565" y="735"/>
                </a:lnTo>
                <a:lnTo>
                  <a:pt x="1271" y="808"/>
                </a:lnTo>
                <a:lnTo>
                  <a:pt x="165" y="974"/>
                </a:lnTo>
                <a:lnTo>
                  <a:pt x="0" y="127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2072640" y="3074035"/>
            <a:ext cx="883920" cy="571500"/>
          </a:xfrm>
          <a:custGeom>
            <a:avLst/>
            <a:gdLst>
              <a:gd name="connisteX0" fmla="*/ 0 w 883920"/>
              <a:gd name="connsiteY0" fmla="*/ 251460 h 571500"/>
              <a:gd name="connisteX1" fmla="*/ 68580 w 883920"/>
              <a:gd name="connsiteY1" fmla="*/ 198120 h 571500"/>
              <a:gd name="connisteX2" fmla="*/ 335280 w 883920"/>
              <a:gd name="connsiteY2" fmla="*/ 0 h 571500"/>
              <a:gd name="connisteX3" fmla="*/ 502920 w 883920"/>
              <a:gd name="connsiteY3" fmla="*/ 182880 h 571500"/>
              <a:gd name="connisteX4" fmla="*/ 662940 w 883920"/>
              <a:gd name="connsiteY4" fmla="*/ 45720 h 571500"/>
              <a:gd name="connisteX5" fmla="*/ 739140 w 883920"/>
              <a:gd name="connsiteY5" fmla="*/ 15240 h 571500"/>
              <a:gd name="connisteX6" fmla="*/ 883920 w 883920"/>
              <a:gd name="connsiteY6" fmla="*/ 121920 h 571500"/>
              <a:gd name="connisteX7" fmla="*/ 281940 w 883920"/>
              <a:gd name="connsiteY7" fmla="*/ 571500 h 571500"/>
              <a:gd name="connisteX8" fmla="*/ 0 w 883920"/>
              <a:gd name="connsiteY8" fmla="*/ 25146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883920" h="571500">
                <a:moveTo>
                  <a:pt x="0" y="251460"/>
                </a:moveTo>
                <a:lnTo>
                  <a:pt x="68580" y="198120"/>
                </a:lnTo>
                <a:lnTo>
                  <a:pt x="335280" y="0"/>
                </a:lnTo>
                <a:lnTo>
                  <a:pt x="502920" y="182880"/>
                </a:lnTo>
                <a:lnTo>
                  <a:pt x="662940" y="45720"/>
                </a:lnTo>
                <a:lnTo>
                  <a:pt x="739140" y="15240"/>
                </a:lnTo>
                <a:lnTo>
                  <a:pt x="883920" y="121920"/>
                </a:lnTo>
                <a:lnTo>
                  <a:pt x="281940" y="571500"/>
                </a:lnTo>
                <a:lnTo>
                  <a:pt x="0" y="25146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32" name="任意多边形 31"/>
          <p:cNvSpPr/>
          <p:nvPr>
            <p:custDataLst>
              <p:tags r:id="rId19"/>
            </p:custDataLst>
          </p:nvPr>
        </p:nvSpPr>
        <p:spPr>
          <a:xfrm>
            <a:off x="5003800" y="6674485"/>
            <a:ext cx="1245235" cy="618490"/>
          </a:xfrm>
          <a:custGeom>
            <a:avLst/>
            <a:gdLst>
              <a:gd name="connsiteX0" fmla="*/ 0 w 1961"/>
              <a:gd name="connsiteY0" fmla="*/ 127 h 974"/>
              <a:gd name="connsiteX1" fmla="*/ 845 w 1961"/>
              <a:gd name="connsiteY1" fmla="*/ 0 h 974"/>
              <a:gd name="connsiteX2" fmla="*/ 941 w 1961"/>
              <a:gd name="connsiteY2" fmla="*/ 378 h 974"/>
              <a:gd name="connsiteX3" fmla="*/ 1901 w 1961"/>
              <a:gd name="connsiteY3" fmla="*/ 238 h 974"/>
              <a:gd name="connsiteX4" fmla="*/ 1961 w 1961"/>
              <a:gd name="connsiteY4" fmla="*/ 718 h 974"/>
              <a:gd name="connsiteX5" fmla="*/ 1271 w 1961"/>
              <a:gd name="connsiteY5" fmla="*/ 808 h 974"/>
              <a:gd name="connsiteX6" fmla="*/ 165 w 1961"/>
              <a:gd name="connsiteY6" fmla="*/ 974 h 974"/>
              <a:gd name="connsiteX7" fmla="*/ 0 w 1961"/>
              <a:gd name="connsiteY7" fmla="*/ 127 h 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1" h="974">
                <a:moveTo>
                  <a:pt x="0" y="127"/>
                </a:moveTo>
                <a:lnTo>
                  <a:pt x="845" y="0"/>
                </a:lnTo>
                <a:lnTo>
                  <a:pt x="941" y="378"/>
                </a:lnTo>
                <a:lnTo>
                  <a:pt x="1901" y="238"/>
                </a:lnTo>
                <a:lnTo>
                  <a:pt x="1961" y="718"/>
                </a:lnTo>
                <a:lnTo>
                  <a:pt x="1271" y="808"/>
                </a:lnTo>
                <a:lnTo>
                  <a:pt x="165" y="974"/>
                </a:lnTo>
                <a:lnTo>
                  <a:pt x="0" y="127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>
            <a:off x="5692140" y="3020060"/>
            <a:ext cx="934085" cy="635000"/>
          </a:xfrm>
          <a:custGeom>
            <a:avLst/>
            <a:gdLst>
              <a:gd name="connisteX0" fmla="*/ 0 w 883920"/>
              <a:gd name="connsiteY0" fmla="*/ 251460 h 571500"/>
              <a:gd name="connisteX1" fmla="*/ 68580 w 883920"/>
              <a:gd name="connsiteY1" fmla="*/ 198120 h 571500"/>
              <a:gd name="connisteX2" fmla="*/ 335280 w 883920"/>
              <a:gd name="connsiteY2" fmla="*/ 0 h 571500"/>
              <a:gd name="connisteX3" fmla="*/ 502920 w 883920"/>
              <a:gd name="connsiteY3" fmla="*/ 182880 h 571500"/>
              <a:gd name="connisteX4" fmla="*/ 662940 w 883920"/>
              <a:gd name="connsiteY4" fmla="*/ 45720 h 571500"/>
              <a:gd name="connisteX5" fmla="*/ 739140 w 883920"/>
              <a:gd name="connsiteY5" fmla="*/ 15240 h 571500"/>
              <a:gd name="connisteX6" fmla="*/ 883920 w 883920"/>
              <a:gd name="connsiteY6" fmla="*/ 121920 h 571500"/>
              <a:gd name="connisteX7" fmla="*/ 281940 w 883920"/>
              <a:gd name="connsiteY7" fmla="*/ 571500 h 571500"/>
              <a:gd name="connisteX8" fmla="*/ 0 w 883920"/>
              <a:gd name="connsiteY8" fmla="*/ 25146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883920" h="571500">
                <a:moveTo>
                  <a:pt x="0" y="251460"/>
                </a:moveTo>
                <a:lnTo>
                  <a:pt x="68580" y="198120"/>
                </a:lnTo>
                <a:lnTo>
                  <a:pt x="335280" y="0"/>
                </a:lnTo>
                <a:lnTo>
                  <a:pt x="502920" y="182880"/>
                </a:lnTo>
                <a:lnTo>
                  <a:pt x="662940" y="45720"/>
                </a:lnTo>
                <a:lnTo>
                  <a:pt x="739140" y="15240"/>
                </a:lnTo>
                <a:lnTo>
                  <a:pt x="883920" y="121920"/>
                </a:lnTo>
                <a:lnTo>
                  <a:pt x="281940" y="571500"/>
                </a:lnTo>
                <a:lnTo>
                  <a:pt x="0" y="25146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6158" name="矩形 7"/>
          <p:cNvSpPr/>
          <p:nvPr>
            <p:custDataLst>
              <p:tags r:id="rId20"/>
            </p:custDataLst>
          </p:nvPr>
        </p:nvSpPr>
        <p:spPr>
          <a:xfrm>
            <a:off x="2277745" y="5215890"/>
            <a:ext cx="738505" cy="260985"/>
          </a:xfrm>
          <a:prstGeom prst="rect">
            <a:avLst/>
          </a:prstGeom>
          <a:solidFill>
            <a:srgbClr val="F2F2F2">
              <a:alpha val="73999"/>
            </a:srgbClr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已建楼栋</a:t>
            </a:r>
            <a:endParaRPr lang="zh-CN" altLang="en-US" sz="1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9" name="矩形 7"/>
          <p:cNvSpPr/>
          <p:nvPr>
            <p:custDataLst>
              <p:tags r:id="rId21"/>
            </p:custDataLst>
          </p:nvPr>
        </p:nvSpPr>
        <p:spPr>
          <a:xfrm>
            <a:off x="5928995" y="5228590"/>
            <a:ext cx="738505" cy="260985"/>
          </a:xfrm>
          <a:prstGeom prst="rect">
            <a:avLst/>
          </a:prstGeom>
          <a:solidFill>
            <a:srgbClr val="F2F2F2">
              <a:alpha val="73999"/>
            </a:srgbClr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已建楼栋</a:t>
            </a:r>
            <a:endParaRPr lang="zh-CN" altLang="en-US" sz="1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591185" y="6220460"/>
            <a:ext cx="1847215" cy="811530"/>
            <a:chOff x="6571" y="10057"/>
            <a:chExt cx="2909" cy="1278"/>
          </a:xfrm>
        </p:grpSpPr>
        <p:sp>
          <p:nvSpPr>
            <p:cNvPr id="53" name="矩形 52"/>
            <p:cNvSpPr/>
            <p:nvPr/>
          </p:nvSpPr>
          <p:spPr>
            <a:xfrm>
              <a:off x="7927" y="10309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21#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037" y="10755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25#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717" y="10625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26#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571" y="10073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44#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157" y="10057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43#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233" y="10439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45#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cxnSp>
        <p:nvCxnSpPr>
          <p:cNvPr id="59" name="直接连接符 58"/>
          <p:cNvCxnSpPr/>
          <p:nvPr>
            <p:custDataLst>
              <p:tags r:id="rId22"/>
            </p:custDataLst>
          </p:nvPr>
        </p:nvCxnSpPr>
        <p:spPr>
          <a:xfrm>
            <a:off x="7708900" y="4995545"/>
            <a:ext cx="7086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5960745" y="1939290"/>
            <a:ext cx="1534160" cy="1419225"/>
            <a:chOff x="17906" y="7545"/>
            <a:chExt cx="2416" cy="2235"/>
          </a:xfrm>
        </p:grpSpPr>
        <p:sp>
          <p:nvSpPr>
            <p:cNvPr id="63" name="任意多边形 62"/>
            <p:cNvSpPr/>
            <p:nvPr/>
          </p:nvSpPr>
          <p:spPr>
            <a:xfrm flipV="1">
              <a:off x="17906" y="8097"/>
              <a:ext cx="2037" cy="1683"/>
            </a:xfrm>
            <a:custGeom>
              <a:avLst/>
              <a:gdLst>
                <a:gd name="connisteX0" fmla="*/ 0 w 1293495"/>
                <a:gd name="connsiteY0" fmla="*/ 0 h 1049020"/>
                <a:gd name="connisteX1" fmla="*/ 0 w 1293495"/>
                <a:gd name="connsiteY1" fmla="*/ 1035685 h 1049020"/>
                <a:gd name="connisteX2" fmla="*/ 1293495 w 1293495"/>
                <a:gd name="connsiteY2" fmla="*/ 1035685 h 1049020"/>
                <a:gd name="connisteX3" fmla="*/ 1293495 w 1293495"/>
                <a:gd name="connsiteY3" fmla="*/ 1049020 h 1049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293495" h="1049020">
                  <a:moveTo>
                    <a:pt x="0" y="0"/>
                  </a:moveTo>
                  <a:lnTo>
                    <a:pt x="0" y="1035685"/>
                  </a:lnTo>
                  <a:lnTo>
                    <a:pt x="1293495" y="1035685"/>
                  </a:lnTo>
                  <a:lnTo>
                    <a:pt x="1293495" y="1049020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17909" y="7545"/>
              <a:ext cx="241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zh-CN" altLang="en-US" sz="1200" b="1" dirty="0">
                  <a:solidFill>
                    <a:schemeClr val="bg1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21#、25#、26#楼</a:t>
              </a:r>
              <a:endParaRPr lang="zh-CN" altLang="en-US" sz="1200" b="1" dirty="0">
                <a:solidFill>
                  <a:schemeClr val="bg1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874770" y="1894205"/>
            <a:ext cx="1532255" cy="1595120"/>
            <a:chOff x="15911" y="7545"/>
            <a:chExt cx="2413" cy="2512"/>
          </a:xfrm>
        </p:grpSpPr>
        <p:sp>
          <p:nvSpPr>
            <p:cNvPr id="68" name="任意多边形 67"/>
            <p:cNvSpPr/>
            <p:nvPr/>
          </p:nvSpPr>
          <p:spPr>
            <a:xfrm flipH="1" flipV="1">
              <a:off x="16206" y="8097"/>
              <a:ext cx="1700" cy="1960"/>
            </a:xfrm>
            <a:custGeom>
              <a:avLst/>
              <a:gdLst>
                <a:gd name="connisteX0" fmla="*/ 0 w 1293495"/>
                <a:gd name="connsiteY0" fmla="*/ 0 h 1049020"/>
                <a:gd name="connisteX1" fmla="*/ 0 w 1293495"/>
                <a:gd name="connsiteY1" fmla="*/ 1035685 h 1049020"/>
                <a:gd name="connisteX2" fmla="*/ 1293495 w 1293495"/>
                <a:gd name="connsiteY2" fmla="*/ 1035685 h 1049020"/>
                <a:gd name="connisteX3" fmla="*/ 1293495 w 1293495"/>
                <a:gd name="connsiteY3" fmla="*/ 1049020 h 1049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293495" h="1049020">
                  <a:moveTo>
                    <a:pt x="0" y="0"/>
                  </a:moveTo>
                  <a:lnTo>
                    <a:pt x="0" y="1035685"/>
                  </a:lnTo>
                  <a:lnTo>
                    <a:pt x="1293495" y="1035685"/>
                  </a:lnTo>
                  <a:lnTo>
                    <a:pt x="1293495" y="1049020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15911" y="7545"/>
              <a:ext cx="241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zh-CN" altLang="en-US" sz="1200" b="1" dirty="0">
                  <a:solidFill>
                    <a:schemeClr val="bg1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43#、44#、45#</a:t>
              </a:r>
              <a:r>
                <a:rPr lang="zh-CN" altLang="en-US" sz="1200" b="1" dirty="0">
                  <a:solidFill>
                    <a:schemeClr val="bg1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</a:t>
              </a:r>
              <a:endParaRPr lang="zh-CN" altLang="en-US" sz="1200" b="1" dirty="0">
                <a:solidFill>
                  <a:schemeClr val="bg1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378075" y="1894205"/>
            <a:ext cx="1534160" cy="1419225"/>
            <a:chOff x="17906" y="7545"/>
            <a:chExt cx="2416" cy="2235"/>
          </a:xfrm>
        </p:grpSpPr>
        <p:sp>
          <p:nvSpPr>
            <p:cNvPr id="73" name="任意多边形 72"/>
            <p:cNvSpPr/>
            <p:nvPr/>
          </p:nvSpPr>
          <p:spPr>
            <a:xfrm flipV="1">
              <a:off x="17906" y="8097"/>
              <a:ext cx="2037" cy="1683"/>
            </a:xfrm>
            <a:custGeom>
              <a:avLst/>
              <a:gdLst>
                <a:gd name="connisteX0" fmla="*/ 0 w 1293495"/>
                <a:gd name="connsiteY0" fmla="*/ 0 h 1049020"/>
                <a:gd name="connisteX1" fmla="*/ 0 w 1293495"/>
                <a:gd name="connsiteY1" fmla="*/ 1035685 h 1049020"/>
                <a:gd name="connisteX2" fmla="*/ 1293495 w 1293495"/>
                <a:gd name="connsiteY2" fmla="*/ 1035685 h 1049020"/>
                <a:gd name="connisteX3" fmla="*/ 1293495 w 1293495"/>
                <a:gd name="connsiteY3" fmla="*/ 1049020 h 1049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293495" h="1049020">
                  <a:moveTo>
                    <a:pt x="0" y="0"/>
                  </a:moveTo>
                  <a:lnTo>
                    <a:pt x="0" y="1035685"/>
                  </a:lnTo>
                  <a:lnTo>
                    <a:pt x="1293495" y="1035685"/>
                  </a:lnTo>
                  <a:lnTo>
                    <a:pt x="1293495" y="1049020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17909" y="7545"/>
              <a:ext cx="241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zh-CN" altLang="en-US" sz="1200" b="1" dirty="0">
                  <a:solidFill>
                    <a:schemeClr val="bg1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21#、25#、26#楼</a:t>
              </a:r>
              <a:endParaRPr lang="zh-CN" altLang="en-US" sz="1200" b="1" dirty="0">
                <a:solidFill>
                  <a:schemeClr val="bg1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92100" y="1849120"/>
            <a:ext cx="1532255" cy="1640205"/>
            <a:chOff x="15911" y="7545"/>
            <a:chExt cx="2413" cy="2583"/>
          </a:xfrm>
        </p:grpSpPr>
        <p:sp>
          <p:nvSpPr>
            <p:cNvPr id="78" name="任意多边形 77"/>
            <p:cNvSpPr/>
            <p:nvPr/>
          </p:nvSpPr>
          <p:spPr>
            <a:xfrm flipH="1" flipV="1">
              <a:off x="16206" y="8097"/>
              <a:ext cx="1700" cy="2031"/>
            </a:xfrm>
            <a:custGeom>
              <a:avLst/>
              <a:gdLst>
                <a:gd name="connisteX0" fmla="*/ 0 w 1293495"/>
                <a:gd name="connsiteY0" fmla="*/ 0 h 1049020"/>
                <a:gd name="connisteX1" fmla="*/ 0 w 1293495"/>
                <a:gd name="connsiteY1" fmla="*/ 1035685 h 1049020"/>
                <a:gd name="connisteX2" fmla="*/ 1293495 w 1293495"/>
                <a:gd name="connsiteY2" fmla="*/ 1035685 h 1049020"/>
                <a:gd name="connisteX3" fmla="*/ 1293495 w 1293495"/>
                <a:gd name="connsiteY3" fmla="*/ 1049020 h 1049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293495" h="1049020">
                  <a:moveTo>
                    <a:pt x="0" y="0"/>
                  </a:moveTo>
                  <a:lnTo>
                    <a:pt x="0" y="1035685"/>
                  </a:lnTo>
                  <a:lnTo>
                    <a:pt x="1293495" y="1035685"/>
                  </a:lnTo>
                  <a:lnTo>
                    <a:pt x="1293495" y="1049020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oval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15911" y="7545"/>
              <a:ext cx="241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zh-CN" altLang="en-US" sz="1200" b="1" dirty="0">
                  <a:solidFill>
                    <a:schemeClr val="bg1"/>
                  </a:solidFill>
                  <a:latin typeface="方正黑体_GBK" pitchFamily="1" charset="-122"/>
                  <a:ea typeface="方正黑体_GBK" pitchFamily="1" charset="-122"/>
                  <a:sym typeface="方正黑体_GBK" pitchFamily="1" charset="-122"/>
                </a:rPr>
                <a:t>43#、44#、45#</a:t>
              </a:r>
              <a:r>
                <a:rPr lang="zh-CN" altLang="en-US" sz="1200" b="1" dirty="0">
                  <a:solidFill>
                    <a:schemeClr val="bg1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</a:t>
              </a:r>
              <a:endParaRPr lang="zh-CN" altLang="en-US" sz="1200" b="1" dirty="0">
                <a:solidFill>
                  <a:schemeClr val="bg1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>
            <a:off x="1440180" y="3207385"/>
            <a:ext cx="739140" cy="464820"/>
          </a:xfrm>
          <a:custGeom>
            <a:avLst/>
            <a:gdLst>
              <a:gd name="connisteX0" fmla="*/ 0 w 739140"/>
              <a:gd name="connsiteY0" fmla="*/ 274320 h 464820"/>
              <a:gd name="connisteX1" fmla="*/ 495300 w 739140"/>
              <a:gd name="connsiteY1" fmla="*/ 0 h 464820"/>
              <a:gd name="connisteX2" fmla="*/ 739140 w 739140"/>
              <a:gd name="connsiteY2" fmla="*/ 281940 h 464820"/>
              <a:gd name="connisteX3" fmla="*/ 480060 w 739140"/>
              <a:gd name="connsiteY3" fmla="*/ 449580 h 464820"/>
              <a:gd name="connisteX4" fmla="*/ 350520 w 739140"/>
              <a:gd name="connsiteY4" fmla="*/ 320040 h 464820"/>
              <a:gd name="connisteX5" fmla="*/ 114300 w 739140"/>
              <a:gd name="connsiteY5" fmla="*/ 464820 h 464820"/>
              <a:gd name="connisteX6" fmla="*/ 0 w 739140"/>
              <a:gd name="connsiteY6" fmla="*/ 274320 h 4648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739140" h="464820">
                <a:moveTo>
                  <a:pt x="0" y="274320"/>
                </a:moveTo>
                <a:lnTo>
                  <a:pt x="495300" y="0"/>
                </a:lnTo>
                <a:lnTo>
                  <a:pt x="739140" y="281940"/>
                </a:lnTo>
                <a:lnTo>
                  <a:pt x="480060" y="449580"/>
                </a:lnTo>
                <a:lnTo>
                  <a:pt x="350520" y="320040"/>
                </a:lnTo>
                <a:lnTo>
                  <a:pt x="114300" y="464820"/>
                </a:lnTo>
                <a:lnTo>
                  <a:pt x="0" y="27432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5048885" y="3175000"/>
            <a:ext cx="739140" cy="464820"/>
          </a:xfrm>
          <a:custGeom>
            <a:avLst/>
            <a:gdLst>
              <a:gd name="connisteX0" fmla="*/ 0 w 739140"/>
              <a:gd name="connsiteY0" fmla="*/ 274320 h 464820"/>
              <a:gd name="connisteX1" fmla="*/ 495300 w 739140"/>
              <a:gd name="connsiteY1" fmla="*/ 0 h 464820"/>
              <a:gd name="connisteX2" fmla="*/ 739140 w 739140"/>
              <a:gd name="connsiteY2" fmla="*/ 281940 h 464820"/>
              <a:gd name="connisteX3" fmla="*/ 480060 w 739140"/>
              <a:gd name="connsiteY3" fmla="*/ 449580 h 464820"/>
              <a:gd name="connisteX4" fmla="*/ 350520 w 739140"/>
              <a:gd name="connsiteY4" fmla="*/ 320040 h 464820"/>
              <a:gd name="connisteX5" fmla="*/ 114300 w 739140"/>
              <a:gd name="connsiteY5" fmla="*/ 464820 h 464820"/>
              <a:gd name="connisteX6" fmla="*/ 0 w 739140"/>
              <a:gd name="connsiteY6" fmla="*/ 274320 h 4648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739140" h="464820">
                <a:moveTo>
                  <a:pt x="0" y="274320"/>
                </a:moveTo>
                <a:lnTo>
                  <a:pt x="495300" y="0"/>
                </a:lnTo>
                <a:lnTo>
                  <a:pt x="739140" y="281940"/>
                </a:lnTo>
                <a:lnTo>
                  <a:pt x="480060" y="449580"/>
                </a:lnTo>
                <a:lnTo>
                  <a:pt x="350520" y="320040"/>
                </a:lnTo>
                <a:lnTo>
                  <a:pt x="114300" y="464820"/>
                </a:lnTo>
                <a:lnTo>
                  <a:pt x="0" y="274320"/>
                </a:lnTo>
                <a:close/>
              </a:path>
            </a:pathLst>
          </a:custGeom>
          <a:solidFill>
            <a:srgbClr val="FF0000">
              <a:alpha val="13000"/>
            </a:srgbClr>
          </a:solidFill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178935" y="6430645"/>
            <a:ext cx="1936115" cy="811530"/>
            <a:chOff x="6571" y="10057"/>
            <a:chExt cx="3049" cy="1278"/>
          </a:xfrm>
        </p:grpSpPr>
        <p:sp>
          <p:nvSpPr>
            <p:cNvPr id="33" name="矩形 32"/>
            <p:cNvSpPr/>
            <p:nvPr/>
          </p:nvSpPr>
          <p:spPr>
            <a:xfrm>
              <a:off x="7927" y="10309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21#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037" y="10755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25#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8857" y="10625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26#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6571" y="10073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44#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7157" y="10057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43#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7233" y="10439"/>
              <a:ext cx="763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45#</a:t>
              </a:r>
              <a:endParaRPr lang="en-US" sz="1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</p:grpSp>
      <p:graphicFrame>
        <p:nvGraphicFramePr>
          <p:cNvPr id="85" name="表格 84"/>
          <p:cNvGraphicFramePr/>
          <p:nvPr>
            <p:custDataLst>
              <p:tags r:id="rId23"/>
            </p:custDataLst>
          </p:nvPr>
        </p:nvGraphicFramePr>
        <p:xfrm>
          <a:off x="3912235" y="7833360"/>
          <a:ext cx="3737610" cy="2453005"/>
        </p:xfrm>
        <a:graphic>
          <a:graphicData uri="http://schemas.openxmlformats.org/drawingml/2006/table">
            <a:tbl>
              <a:tblPr/>
              <a:tblGrid>
                <a:gridCol w="1301115"/>
                <a:gridCol w="1161415"/>
                <a:gridCol w="1275080"/>
              </a:tblGrid>
              <a:tr h="41275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项目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调整前数值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调整后数值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61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21#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25#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26#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21#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25#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26#</a:t>
                      </a:r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居住户数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144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144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总建筑面积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9887.70 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10867.49 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295"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计容建筑面积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9887.70 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10106.11 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容积率</a:t>
                      </a:r>
                      <a:r>
                        <a:rPr lang="en-US" altLang="zh-CN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整体平衡）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1.12 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1.12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建筑密度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lang="zh-CN" alt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整体平衡）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29.93%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29.07%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745">
                <a:tc>
                  <a:txBody>
                    <a:bodyPr/>
                    <a:lstStyle/>
                    <a:p>
                      <a:pPr algn="l" fontAlgn="t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绿地率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lang="zh-CN" alt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整体平衡）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30.01%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30.01%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algn="l" fontAlgn="t">
                        <a:buClrTx/>
                        <a:buSzTx/>
                        <a:buNone/>
                      </a:pP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建筑高度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18M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18M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 descr="20260415申请"/>
          <p:cNvPicPr>
            <a:picLocks noChangeAspect="1"/>
          </p:cNvPicPr>
          <p:nvPr/>
        </p:nvPicPr>
        <p:blipFill>
          <a:blip r:embed="rId24"/>
          <a:srcRect l="10307" t="7042" r="5338" b="4113"/>
          <a:stretch>
            <a:fillRect/>
          </a:stretch>
        </p:blipFill>
        <p:spPr>
          <a:xfrm>
            <a:off x="7858125" y="5230495"/>
            <a:ext cx="3406140" cy="5071110"/>
          </a:xfrm>
          <a:prstGeom prst="rect">
            <a:avLst/>
          </a:prstGeom>
        </p:spPr>
      </p:pic>
      <p:pic>
        <p:nvPicPr>
          <p:cNvPr id="14" name="图片 13" descr="20260415公示"/>
          <p:cNvPicPr>
            <a:picLocks noChangeAspect="1"/>
          </p:cNvPicPr>
          <p:nvPr/>
        </p:nvPicPr>
        <p:blipFill>
          <a:blip r:embed="rId25"/>
          <a:srcRect l="8348" t="7254" r="7503" b="7699"/>
          <a:stretch>
            <a:fillRect/>
          </a:stretch>
        </p:blipFill>
        <p:spPr>
          <a:xfrm>
            <a:off x="11302365" y="5238115"/>
            <a:ext cx="3361690" cy="48031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34365" y="146050"/>
            <a:ext cx="14147800" cy="1162050"/>
            <a:chOff x="999" y="671"/>
            <a:chExt cx="22280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万水千山项目21#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2033" y="2176"/>
              <a:ext cx="2014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7738745" y="1536700"/>
            <a:ext cx="6835140" cy="83991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-2339" r="-2339"/>
          <a:stretch>
            <a:fillRect/>
          </a:stretch>
        </p:blipFill>
        <p:spPr>
          <a:xfrm>
            <a:off x="1153160" y="5575300"/>
            <a:ext cx="5741035" cy="1905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文本框 35"/>
          <p:cNvSpPr txBox="1"/>
          <p:nvPr>
            <p:custDataLst>
              <p:tags r:id="rId4"/>
            </p:custDataLst>
          </p:nvPr>
        </p:nvSpPr>
        <p:spPr>
          <a:xfrm>
            <a:off x="1030605" y="8778875"/>
            <a:ext cx="5984240" cy="979805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调整前总建筑面积：</a:t>
            </a:r>
            <a:r>
              <a:rPr lang="en-US" altLang="zh-CN" sz="1400" b="1">
                <a:sym typeface="黑体" panose="02010609060101010101" charset="-122"/>
              </a:rPr>
              <a:t>4682.16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en-US" alt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调整前总计容建筑面积：</a:t>
            </a:r>
            <a:r>
              <a:rPr lang="en-US" altLang="zh-CN" sz="1400" b="1">
                <a:sym typeface="黑体" panose="02010609060101010101" charset="-122"/>
              </a:rPr>
              <a:t>4682.16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 </a:t>
            </a:r>
            <a:r>
              <a:rPr lang="en-US" altLang="zh-CN" sz="1400" b="1">
                <a:sym typeface="黑体" panose="02010609060101010101" charset="-122"/>
              </a:rPr>
              <a:t>   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2872740" y="7801610"/>
            <a:ext cx="1687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二</a:t>
            </a:r>
            <a:r>
              <a:rPr lang="en-US" altLang="zh-CN" sz="1200" b="1"/>
              <a:t>~</a:t>
            </a:r>
            <a:r>
              <a:rPr lang="zh-CN" altLang="en-US" sz="1200" b="1"/>
              <a:t>六层标准层平面图</a:t>
            </a:r>
            <a:endParaRPr lang="zh-CN" altLang="en-US" sz="1200" b="1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153160" y="2280285"/>
            <a:ext cx="5741035" cy="1996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3336290" y="4493895"/>
            <a:ext cx="99504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/>
              <a:t>首层平面图</a:t>
            </a:r>
            <a:endParaRPr lang="zh-CN" altLang="en-US" sz="1200" b="1"/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0214610" y="1703705"/>
            <a:ext cx="31273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/>
              <a:t>21#</a:t>
            </a:r>
            <a:r>
              <a:rPr lang="zh-CN" altLang="en-US" sz="1400" b="1"/>
              <a:t>楼平面调整后</a:t>
            </a:r>
            <a:endParaRPr lang="en-US" altLang="zh-CN" sz="1400" b="1"/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05155" y="1703705"/>
            <a:ext cx="6835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/>
              <a:t>21#</a:t>
            </a:r>
            <a:r>
              <a:rPr lang="zh-CN" altLang="en-US" sz="1400" b="1"/>
              <a:t>楼平面调整前</a:t>
            </a:r>
            <a:endParaRPr lang="zh-CN" altLang="en-US" sz="1400" b="1"/>
          </a:p>
        </p:txBody>
      </p:sp>
      <p:sp>
        <p:nvSpPr>
          <p:cNvPr id="11" name="矩形 10"/>
          <p:cNvSpPr/>
          <p:nvPr/>
        </p:nvSpPr>
        <p:spPr>
          <a:xfrm>
            <a:off x="605790" y="1536700"/>
            <a:ext cx="6835140" cy="8399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8101330" y="9045575"/>
            <a:ext cx="5984240" cy="979805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调整后总建筑面积：</a:t>
            </a:r>
            <a:r>
              <a:rPr lang="en-US" altLang="zh-CN" sz="1400" b="1">
                <a:sym typeface="黑体" panose="02010609060101010101" charset="-122"/>
              </a:rPr>
              <a:t>3621.96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调整后总计容建筑面积：</a:t>
            </a:r>
            <a:r>
              <a:rPr lang="en-US" altLang="zh-CN" sz="1400" b="1">
                <a:sym typeface="黑体" panose="02010609060101010101" charset="-122"/>
              </a:rPr>
              <a:t>3368.17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 </a:t>
            </a:r>
            <a:r>
              <a:rPr lang="en-US" altLang="zh-CN" sz="1400" b="1">
                <a:sym typeface="黑体" panose="02010609060101010101" charset="-122"/>
              </a:rPr>
              <a:t>   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2"/>
            </p:custDataLst>
          </p:nvPr>
        </p:nvSpPr>
        <p:spPr>
          <a:xfrm>
            <a:off x="3082290" y="8003540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ym typeface="+mn-ea"/>
              </a:rPr>
              <a:t>城镇住宅面积</a:t>
            </a:r>
            <a:r>
              <a:rPr lang="zh-CN" altLang="en-US" sz="900"/>
              <a:t>：</a:t>
            </a:r>
            <a:r>
              <a:rPr lang="en-US" altLang="zh-CN" sz="900"/>
              <a:t>3866.10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3866.10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3291840" y="4709795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ym typeface="+mn-ea"/>
              </a:rPr>
              <a:t>城镇住宅面积</a:t>
            </a:r>
            <a:r>
              <a:rPr lang="zh-CN" altLang="en-US" sz="900"/>
              <a:t>：</a:t>
            </a:r>
            <a:r>
              <a:rPr lang="en-US" altLang="zh-CN" sz="900"/>
              <a:t>816.06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816.06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17535" y="5384165"/>
            <a:ext cx="5752465" cy="26054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199120" y="2028825"/>
            <a:ext cx="5774055" cy="25800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10319385" y="4619625"/>
            <a:ext cx="99504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/>
              <a:t>首层平面图</a:t>
            </a:r>
            <a:endParaRPr lang="zh-CN" altLang="en-US" sz="1200" b="1"/>
          </a:p>
        </p:txBody>
      </p:sp>
      <p:sp>
        <p:nvSpPr>
          <p:cNvPr id="41" name="文本框 40"/>
          <p:cNvSpPr txBox="1"/>
          <p:nvPr>
            <p:custDataLst>
              <p:tags r:id="rId17"/>
            </p:custDataLst>
          </p:nvPr>
        </p:nvSpPr>
        <p:spPr>
          <a:xfrm>
            <a:off x="10274935" y="4835525"/>
            <a:ext cx="26200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/>
              <a:t>城镇住宅面积：</a:t>
            </a:r>
            <a:r>
              <a:rPr lang="en-US" altLang="zh-CN" sz="900"/>
              <a:t>594.42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595.17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其他（多功能平台）建筑面积：39.30㎡</a:t>
            </a:r>
            <a:endParaRPr lang="zh-CN" altLang="en-US" sz="900"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18"/>
            </p:custDataLst>
          </p:nvPr>
        </p:nvSpPr>
        <p:spPr>
          <a:xfrm>
            <a:off x="10065385" y="8053070"/>
            <a:ext cx="1687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二</a:t>
            </a:r>
            <a:r>
              <a:rPr lang="en-US" altLang="zh-CN" sz="1200" b="1"/>
              <a:t>~</a:t>
            </a:r>
            <a:r>
              <a:rPr lang="zh-CN" altLang="en-US" sz="1200" b="1"/>
              <a:t>六层标准层平面图</a:t>
            </a:r>
            <a:endParaRPr lang="zh-CN" altLang="en-US" sz="1200" b="1"/>
          </a:p>
        </p:txBody>
      </p:sp>
      <p:sp>
        <p:nvSpPr>
          <p:cNvPr id="43" name="文本框 42"/>
          <p:cNvSpPr txBox="1"/>
          <p:nvPr>
            <p:custDataLst>
              <p:tags r:id="rId19"/>
            </p:custDataLst>
          </p:nvPr>
        </p:nvSpPr>
        <p:spPr>
          <a:xfrm>
            <a:off x="10274935" y="8255000"/>
            <a:ext cx="2385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/>
              <a:t>城镇住宅面积：</a:t>
            </a:r>
            <a:r>
              <a:rPr lang="zh-CN" altLang="en-US" sz="900">
                <a:sym typeface="+mn-ea"/>
              </a:rPr>
              <a:t>2773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计容建筑面积：2773㎡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其他（多功能平台）建筑面积：215.24㎡</a:t>
            </a:r>
            <a:endParaRPr lang="zh-CN" altLang="en-US" sz="900">
              <a:sym typeface="+mn-ea"/>
            </a:endParaRPr>
          </a:p>
          <a:p>
            <a:endParaRPr lang="zh-CN" altLang="en-US" sz="900"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633730" y="1703705"/>
            <a:ext cx="6807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外立面调整前</a:t>
            </a:r>
            <a:endParaRPr lang="zh-CN" altLang="en-US" sz="1400" b="1"/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7738745" y="1703705"/>
            <a:ext cx="6834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外立面调整后</a:t>
            </a:r>
            <a:endParaRPr lang="zh-CN" altLang="en-US" sz="1400" b="1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7738745" y="1536700"/>
            <a:ext cx="6835140" cy="83991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605790" y="1536700"/>
            <a:ext cx="6835140" cy="8399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>
              <p:custDataLst>
                <p:tags r:id="rId5"/>
              </p:custDataLst>
            </p:nvPr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万水千山项目21#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5" name="图片 4" descr="c65fccee4c4fa3c77e13b9f9a503016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32395" y="3271520"/>
            <a:ext cx="6841490" cy="4276090"/>
          </a:xfrm>
          <a:prstGeom prst="rect">
            <a:avLst/>
          </a:prstGeom>
        </p:spPr>
      </p:pic>
      <p:pic>
        <p:nvPicPr>
          <p:cNvPr id="6" name="图片 5" descr="fe39f7e995af17f4bb1bae55af4c194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5" y="3271520"/>
            <a:ext cx="6840855" cy="4276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34365" y="146050"/>
            <a:ext cx="14147800" cy="1162050"/>
            <a:chOff x="999" y="671"/>
            <a:chExt cx="22280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万水千山项目25#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2033" y="2176"/>
              <a:ext cx="2014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1"/>
            </p:custDataLst>
          </p:nvPr>
        </p:nvSpPr>
        <p:spPr>
          <a:xfrm>
            <a:off x="7738745" y="1703705"/>
            <a:ext cx="6834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/>
              <a:t>25#</a:t>
            </a:r>
            <a:r>
              <a:rPr lang="zh-CN" altLang="en-US" sz="1400" b="1"/>
              <a:t>楼平面调整后</a:t>
            </a:r>
            <a:endParaRPr lang="zh-CN" altLang="en-US" sz="1400" b="1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27200" y="5340985"/>
            <a:ext cx="5280660" cy="26517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414395" y="4644390"/>
            <a:ext cx="1033145" cy="261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</a:pPr>
            <a:r>
              <a:rPr lang="zh-CN" altLang="en-US" sz="1200" b="1">
                <a:sym typeface="+mn-ea"/>
              </a:rPr>
              <a:t>首层平面图</a:t>
            </a:r>
            <a:endParaRPr lang="zh-CN" altLang="en-US" sz="1200" b="1"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2929890" y="8039100"/>
            <a:ext cx="1897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1200" b="1">
                <a:sym typeface="+mn-ea"/>
              </a:rPr>
              <a:t>二</a:t>
            </a:r>
            <a:r>
              <a:rPr lang="en-US" altLang="zh-CN" sz="1200" b="1">
                <a:sym typeface="+mn-ea"/>
              </a:rPr>
              <a:t>~</a:t>
            </a:r>
            <a:r>
              <a:rPr lang="zh-CN" altLang="en-US" sz="1200" b="1">
                <a:sym typeface="+mn-ea"/>
              </a:rPr>
              <a:t>六层标准层平面图</a:t>
            </a:r>
            <a:endParaRPr lang="zh-CN" altLang="en-US" sz="1200" b="1"/>
          </a:p>
          <a:p>
            <a:pPr lvl="0" algn="l">
              <a:buClrTx/>
              <a:buSzTx/>
            </a:pPr>
            <a:endParaRPr lang="zh-CN" altLang="en-US" sz="1200" b="1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27200" y="2039620"/>
            <a:ext cx="4990465" cy="25698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605155" y="1703705"/>
            <a:ext cx="68364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/>
              <a:t>25#</a:t>
            </a:r>
            <a:r>
              <a:rPr lang="zh-CN" altLang="en-US" sz="1400" b="1"/>
              <a:t>楼平面调整前</a:t>
            </a:r>
            <a:endParaRPr lang="zh-CN" altLang="en-US" sz="1400" b="1"/>
          </a:p>
        </p:txBody>
      </p:sp>
      <p:sp>
        <p:nvSpPr>
          <p:cNvPr id="23" name="矩形 22"/>
          <p:cNvSpPr/>
          <p:nvPr>
            <p:custDataLst>
              <p:tags r:id="rId9"/>
            </p:custDataLst>
          </p:nvPr>
        </p:nvSpPr>
        <p:spPr>
          <a:xfrm>
            <a:off x="7738745" y="1536700"/>
            <a:ext cx="6835140" cy="83991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1030605" y="8780780"/>
            <a:ext cx="5984240" cy="979805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调整前总建筑面积：</a:t>
            </a:r>
            <a:r>
              <a:rPr lang="en-US" altLang="zh-CN" sz="1400" b="1">
                <a:sym typeface="黑体" panose="02010609060101010101" charset="-122"/>
              </a:rPr>
              <a:t>3375.53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r>
              <a:rPr lang="en-US" altLang="zh-CN" sz="1400" b="1">
                <a:sym typeface="黑体" panose="02010609060101010101" charset="-122"/>
              </a:rPr>
              <a:t>      </a:t>
            </a:r>
            <a:endParaRPr lang="en-US" alt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调整前总计容建筑面积：</a:t>
            </a:r>
            <a:r>
              <a:rPr lang="en-US" altLang="zh-CN" sz="1400" b="1">
                <a:sym typeface="黑体" panose="02010609060101010101" charset="-122"/>
              </a:rPr>
              <a:t>3375.53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 </a:t>
            </a:r>
            <a:r>
              <a:rPr lang="en-US" altLang="zh-CN" sz="1400" b="1">
                <a:sym typeface="黑体" panose="02010609060101010101" charset="-122"/>
              </a:rPr>
              <a:t>   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605790" y="1536700"/>
            <a:ext cx="6835140" cy="8399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2"/>
            </p:custDataLst>
          </p:nvPr>
        </p:nvSpPr>
        <p:spPr>
          <a:xfrm>
            <a:off x="3234690" y="4906010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ym typeface="+mn-ea"/>
              </a:rPr>
              <a:t>城镇住宅面积</a:t>
            </a:r>
            <a:r>
              <a:rPr lang="zh-CN" altLang="en-US" sz="900"/>
              <a:t>：</a:t>
            </a:r>
            <a:r>
              <a:rPr lang="en-US" altLang="zh-CN" sz="900"/>
              <a:t>584.93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584.93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13"/>
            </p:custDataLst>
          </p:nvPr>
        </p:nvSpPr>
        <p:spPr>
          <a:xfrm>
            <a:off x="3044190" y="8300720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ym typeface="+mn-ea"/>
              </a:rPr>
              <a:t>城镇住宅面积</a:t>
            </a:r>
            <a:r>
              <a:rPr lang="zh-CN" altLang="en-US" sz="900"/>
              <a:t>：</a:t>
            </a:r>
            <a:r>
              <a:rPr lang="en-US" altLang="zh-CN" sz="900">
                <a:sym typeface="+mn-ea"/>
              </a:rPr>
              <a:t>2790.60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2790.60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8101330" y="9045575"/>
            <a:ext cx="5984240" cy="979805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调整后总建筑面积：</a:t>
            </a:r>
            <a:r>
              <a:rPr lang="en-US" altLang="zh-CN" sz="1400" b="1">
                <a:sym typeface="黑体" panose="02010609060101010101" charset="-122"/>
              </a:rPr>
              <a:t>3621.96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调整后总计容建筑面积：</a:t>
            </a:r>
            <a:r>
              <a:rPr lang="en-US" altLang="zh-CN" sz="1400" b="1">
                <a:sym typeface="黑体" panose="02010609060101010101" charset="-122"/>
              </a:rPr>
              <a:t>3368.17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 </a:t>
            </a:r>
            <a:r>
              <a:rPr lang="en-US" altLang="zh-CN" sz="1400" b="1">
                <a:sym typeface="黑体" panose="02010609060101010101" charset="-122"/>
              </a:rPr>
              <a:t>   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217535" y="5384165"/>
            <a:ext cx="5752465" cy="26054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99120" y="2028825"/>
            <a:ext cx="5774055" cy="25800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10319385" y="4619625"/>
            <a:ext cx="99504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/>
              <a:t>首层平面图</a:t>
            </a:r>
            <a:endParaRPr lang="zh-CN" altLang="en-US" sz="1200" b="1"/>
          </a:p>
        </p:txBody>
      </p:sp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10274935" y="4835525"/>
            <a:ext cx="26200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/>
              <a:t>城镇住宅面积：</a:t>
            </a:r>
            <a:r>
              <a:rPr lang="en-US" altLang="zh-CN" sz="900"/>
              <a:t>594.42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595.17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其他（多功能平台）建筑面积：39.30㎡</a:t>
            </a:r>
            <a:endParaRPr lang="zh-CN" altLang="en-US" sz="900"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10065385" y="8053070"/>
            <a:ext cx="1687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二</a:t>
            </a:r>
            <a:r>
              <a:rPr lang="en-US" altLang="zh-CN" sz="1200" b="1"/>
              <a:t>~</a:t>
            </a:r>
            <a:r>
              <a:rPr lang="zh-CN" altLang="en-US" sz="1200" b="1"/>
              <a:t>六层标准层平面图</a:t>
            </a:r>
            <a:endParaRPr lang="zh-CN" altLang="en-US" sz="1200" b="1"/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10274935" y="8255000"/>
            <a:ext cx="2385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/>
              <a:t>城镇住宅面积：2773㎡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计容建筑面积：2773㎡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其他（多功能平台）建筑面积：215.24㎡</a:t>
            </a:r>
            <a:endParaRPr lang="zh-CN" altLang="en-US" sz="900">
              <a:sym typeface="+mn-ea"/>
            </a:endParaRPr>
          </a:p>
          <a:p>
            <a:endParaRPr lang="zh-CN" altLang="en-US" sz="900"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03006-钱工-江津项目-单体2-tey-ljj0327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6133" r="5265"/>
          <a:stretch>
            <a:fillRect/>
          </a:stretch>
        </p:blipFill>
        <p:spPr>
          <a:xfrm>
            <a:off x="7738745" y="2738120"/>
            <a:ext cx="6835140" cy="48221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633730" y="1703705"/>
            <a:ext cx="6807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外立面调整前</a:t>
            </a:r>
            <a:endParaRPr lang="zh-CN" altLang="en-US" sz="1400" b="1"/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7738745" y="1703705"/>
            <a:ext cx="6834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外立面调整后</a:t>
            </a:r>
            <a:endParaRPr lang="zh-CN" altLang="en-US" sz="1400" b="1"/>
          </a:p>
        </p:txBody>
      </p:sp>
      <p:pic>
        <p:nvPicPr>
          <p:cNvPr id="7" name="图片 6" descr="效果图_页面_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 l="7050" t="8874" r="7090" b="4382"/>
          <a:stretch>
            <a:fillRect/>
          </a:stretch>
        </p:blipFill>
        <p:spPr>
          <a:xfrm>
            <a:off x="606425" y="2738120"/>
            <a:ext cx="6834505" cy="484060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7738745" y="1536700"/>
            <a:ext cx="6835140" cy="83991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605790" y="1536700"/>
            <a:ext cx="6835140" cy="8399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>
              <p:custDataLst>
                <p:tags r:id="rId9"/>
              </p:custDataLst>
            </p:nvPr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万水千山项目25#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34365" y="146050"/>
            <a:ext cx="14147800" cy="1162050"/>
            <a:chOff x="999" y="671"/>
            <a:chExt cx="22280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6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2033" y="2176"/>
              <a:ext cx="2014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1"/>
            </p:custDataLst>
          </p:nvPr>
        </p:nvSpPr>
        <p:spPr>
          <a:xfrm>
            <a:off x="7738745" y="1703705"/>
            <a:ext cx="6834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/>
              <a:t>26#</a:t>
            </a:r>
            <a:r>
              <a:rPr lang="zh-CN" altLang="en-US" sz="1400" b="1"/>
              <a:t>楼平面调整后</a:t>
            </a:r>
            <a:endParaRPr lang="zh-CN" altLang="en-US" sz="1400" b="1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06425" y="1703705"/>
            <a:ext cx="68351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/>
              <a:t>26#</a:t>
            </a:r>
            <a:r>
              <a:rPr lang="zh-CN" altLang="en-US" sz="1400" b="1"/>
              <a:t>楼平面调整前</a:t>
            </a:r>
            <a:endParaRPr lang="zh-CN" altLang="en-US" sz="1400" b="1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7738745" y="1536700"/>
            <a:ext cx="6835140" cy="83991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030605" y="8790305"/>
            <a:ext cx="5984240" cy="979805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调整前总建筑面积：</a:t>
            </a:r>
            <a:r>
              <a:rPr lang="en-US" altLang="zh-CN" sz="1400" b="1">
                <a:sym typeface="黑体" panose="02010609060101010101" charset="-122"/>
              </a:rPr>
              <a:t>1830.01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r>
              <a:rPr lang="en-US" altLang="zh-CN" sz="1400" b="1">
                <a:sym typeface="黑体" panose="02010609060101010101" charset="-122"/>
              </a:rPr>
              <a:t>     </a:t>
            </a:r>
            <a:endParaRPr lang="en-US" alt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调整前总计容建筑面积：</a:t>
            </a:r>
            <a:r>
              <a:rPr lang="en-US" altLang="zh-CN" sz="1400" b="1">
                <a:sym typeface="黑体" panose="02010609060101010101" charset="-122"/>
              </a:rPr>
              <a:t>1830.01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 </a:t>
            </a:r>
            <a:r>
              <a:rPr lang="en-US" altLang="zh-CN" sz="1400" b="1">
                <a:sym typeface="黑体" panose="02010609060101010101" charset="-122"/>
              </a:rPr>
              <a:t>   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605790" y="1536700"/>
            <a:ext cx="6835140" cy="8399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 t="1752"/>
          <a:stretch>
            <a:fillRect/>
          </a:stretch>
        </p:blipFill>
        <p:spPr>
          <a:xfrm>
            <a:off x="2396490" y="5307965"/>
            <a:ext cx="2706370" cy="2178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390775" y="2010410"/>
            <a:ext cx="2844800" cy="23018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3085465" y="4404995"/>
            <a:ext cx="1033145" cy="261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</a:pPr>
            <a:r>
              <a:rPr lang="zh-CN" altLang="en-US" sz="1200" b="1">
                <a:sym typeface="+mn-ea"/>
              </a:rPr>
              <a:t>首层平面图</a:t>
            </a:r>
            <a:endParaRPr lang="zh-CN" altLang="en-US" sz="1200" b="1"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2875915" y="7511415"/>
            <a:ext cx="1873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1200" b="1">
                <a:sym typeface="+mn-ea"/>
              </a:rPr>
              <a:t>二</a:t>
            </a:r>
            <a:r>
              <a:rPr lang="en-US" altLang="zh-CN" sz="1200" b="1">
                <a:sym typeface="+mn-ea"/>
              </a:rPr>
              <a:t>~</a:t>
            </a:r>
            <a:r>
              <a:rPr lang="zh-CN" altLang="en-US" sz="1200" b="1">
                <a:sym typeface="+mn-ea"/>
              </a:rPr>
              <a:t>六层标准层平面图</a:t>
            </a:r>
            <a:endParaRPr lang="zh-CN" altLang="en-US" sz="1200" b="1"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12"/>
            </p:custDataLst>
          </p:nvPr>
        </p:nvSpPr>
        <p:spPr>
          <a:xfrm>
            <a:off x="3085465" y="4666615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ym typeface="+mn-ea"/>
              </a:rPr>
              <a:t>城镇住宅面积</a:t>
            </a:r>
            <a:r>
              <a:rPr lang="zh-CN" altLang="en-US" sz="900"/>
              <a:t>：</a:t>
            </a:r>
            <a:r>
              <a:rPr lang="en-US" altLang="zh-CN" sz="900"/>
              <a:t>315.46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315.46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13"/>
            </p:custDataLst>
          </p:nvPr>
        </p:nvSpPr>
        <p:spPr>
          <a:xfrm>
            <a:off x="2875915" y="7738110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ym typeface="+mn-ea"/>
              </a:rPr>
              <a:t>城镇住宅面积</a:t>
            </a:r>
            <a:r>
              <a:rPr lang="zh-CN" altLang="en-US" sz="900"/>
              <a:t>：</a:t>
            </a:r>
            <a:r>
              <a:rPr lang="en-US" altLang="zh-CN" sz="900"/>
              <a:t>1514.55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1514.55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01355" y="5428615"/>
            <a:ext cx="5831205" cy="25698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/>
          <a:srcRect b="6495"/>
          <a:stretch>
            <a:fillRect/>
          </a:stretch>
        </p:blipFill>
        <p:spPr>
          <a:xfrm>
            <a:off x="8301355" y="2018665"/>
            <a:ext cx="5794375" cy="2495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8101330" y="9045575"/>
            <a:ext cx="5984240" cy="979805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调整后总建筑面积：</a:t>
            </a:r>
            <a:r>
              <a:rPr lang="en-US" altLang="zh-CN" sz="1400" b="1">
                <a:sym typeface="黑体" panose="02010609060101010101" charset="-122"/>
              </a:rPr>
              <a:t>3623.57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调整后总计容建筑面积：</a:t>
            </a:r>
            <a:r>
              <a:rPr lang="en-US" altLang="zh-CN" sz="1400" b="1">
                <a:sym typeface="黑体" panose="02010609060101010101" charset="-122"/>
              </a:rPr>
              <a:t>3369.77</a:t>
            </a:r>
            <a:r>
              <a:rPr lang="zh-CN" altLang="en-US" sz="1400" b="1">
                <a:sym typeface="黑体" panose="02010609060101010101" charset="-122"/>
              </a:rPr>
              <a:t>㎡</a:t>
            </a:r>
            <a:endParaRPr lang="zh-CN" sz="1400" b="1">
              <a:sym typeface="黑体" panose="02010609060101010101" charset="-122"/>
            </a:endParaRPr>
          </a:p>
          <a:p>
            <a:pPr lvl="0" algn="l">
              <a:lnSpc>
                <a:spcPct val="120000"/>
              </a:lnSpc>
              <a:buClrTx/>
              <a:buSzTx/>
            </a:pPr>
            <a:r>
              <a:rPr lang="zh-CN" altLang="en-US" sz="1400" b="1">
                <a:sym typeface="黑体" panose="02010609060101010101" charset="-122"/>
              </a:rPr>
              <a:t> </a:t>
            </a:r>
            <a:r>
              <a:rPr lang="en-US" altLang="zh-CN" sz="1400" b="1">
                <a:sym typeface="黑体" panose="02010609060101010101" charset="-122"/>
              </a:rPr>
              <a:t>   </a:t>
            </a:r>
            <a:endParaRPr lang="zh-CN" altLang="en-US" sz="1400" b="1">
              <a:sym typeface="黑体" panose="02010609060101010101" charset="-122"/>
            </a:endParaRPr>
          </a:p>
          <a:p>
            <a:pPr lvl="0" algn="l">
              <a:buClrTx/>
              <a:buSzTx/>
            </a:pPr>
            <a:endParaRPr lang="zh-CN" altLang="en-US" sz="1400" b="1">
              <a:sym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7"/>
            </p:custDataLst>
          </p:nvPr>
        </p:nvSpPr>
        <p:spPr>
          <a:xfrm>
            <a:off x="10319385" y="4619625"/>
            <a:ext cx="99504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/>
              <a:t>首层平面图</a:t>
            </a:r>
            <a:endParaRPr lang="zh-CN" altLang="en-US" sz="1200" b="1"/>
          </a:p>
        </p:txBody>
      </p:sp>
      <p:sp>
        <p:nvSpPr>
          <p:cNvPr id="10" name="文本框 9"/>
          <p:cNvSpPr txBox="1"/>
          <p:nvPr>
            <p:custDataLst>
              <p:tags r:id="rId18"/>
            </p:custDataLst>
          </p:nvPr>
        </p:nvSpPr>
        <p:spPr>
          <a:xfrm>
            <a:off x="10274935" y="4835525"/>
            <a:ext cx="26200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/>
              <a:t>城镇住宅面积：</a:t>
            </a:r>
            <a:r>
              <a:rPr lang="en-US" altLang="zh-CN" sz="900"/>
              <a:t>594.42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</a:t>
            </a:r>
            <a:r>
              <a:rPr lang="en-US" altLang="zh-CN" sz="900">
                <a:sym typeface="+mn-ea"/>
              </a:rPr>
              <a:t>595.17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其他（多功能平台）建筑面积：39.30㎡</a:t>
            </a:r>
            <a:endParaRPr lang="zh-CN" altLang="en-US" sz="900"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10065385" y="8053070"/>
            <a:ext cx="1687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二</a:t>
            </a:r>
            <a:r>
              <a:rPr lang="en-US" altLang="zh-CN" sz="1200" b="1"/>
              <a:t>~</a:t>
            </a:r>
            <a:r>
              <a:rPr lang="zh-CN" altLang="en-US" sz="1200" b="1"/>
              <a:t>六层标准层平面图</a:t>
            </a:r>
            <a:endParaRPr lang="zh-CN" altLang="en-US" sz="1200" b="1"/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10274935" y="8255000"/>
            <a:ext cx="2385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/>
              <a:t>城镇住宅面积：</a:t>
            </a:r>
            <a:r>
              <a:rPr lang="zh-CN" altLang="en-US" sz="900">
                <a:sym typeface="+mn-ea"/>
              </a:rPr>
              <a:t>277</a:t>
            </a:r>
            <a:r>
              <a:rPr lang="en-US" altLang="zh-CN" sz="900">
                <a:sym typeface="+mn-ea"/>
              </a:rPr>
              <a:t>4.60</a:t>
            </a:r>
            <a:r>
              <a:rPr lang="zh-CN" altLang="en-US" sz="900"/>
              <a:t>㎡</a:t>
            </a:r>
            <a:endParaRPr lang="zh-CN" altLang="en-US" sz="900"/>
          </a:p>
          <a:p>
            <a:r>
              <a:rPr lang="zh-CN" altLang="en-US" sz="900">
                <a:sym typeface="+mn-ea"/>
              </a:rPr>
              <a:t>计容建筑面积：277</a:t>
            </a:r>
            <a:r>
              <a:rPr lang="en-US" altLang="zh-CN" sz="900">
                <a:sym typeface="+mn-ea"/>
              </a:rPr>
              <a:t>4.60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  <a:p>
            <a:r>
              <a:rPr lang="zh-CN" altLang="en-US" sz="900">
                <a:sym typeface="+mn-ea"/>
              </a:rPr>
              <a:t>其他（多功能平台）建筑面积：215.2</a:t>
            </a:r>
            <a:r>
              <a:rPr lang="en-US" altLang="zh-CN" sz="900">
                <a:sym typeface="+mn-ea"/>
              </a:rPr>
              <a:t>5</a:t>
            </a:r>
            <a:r>
              <a:rPr lang="zh-CN" altLang="en-US" sz="900">
                <a:sym typeface="+mn-ea"/>
              </a:rPr>
              <a:t>㎡</a:t>
            </a:r>
            <a:endParaRPr lang="zh-CN" altLang="en-US" sz="900">
              <a:sym typeface="+mn-ea"/>
            </a:endParaRPr>
          </a:p>
          <a:p>
            <a:endParaRPr lang="zh-CN" altLang="en-US" sz="9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03006-钱工-江津项目-单体2-tey-ljj0327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6133" r="5265"/>
          <a:stretch>
            <a:fillRect/>
          </a:stretch>
        </p:blipFill>
        <p:spPr>
          <a:xfrm>
            <a:off x="7738745" y="2738120"/>
            <a:ext cx="6835140" cy="48221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633730" y="1703705"/>
            <a:ext cx="6807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外立面调整前</a:t>
            </a:r>
            <a:endParaRPr lang="zh-CN" altLang="en-US" sz="1400" b="1"/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7738745" y="1703705"/>
            <a:ext cx="6834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/>
              <a:t>外立面调整后</a:t>
            </a:r>
            <a:endParaRPr lang="zh-CN" altLang="en-US" sz="1400" b="1"/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7738745" y="1536700"/>
            <a:ext cx="6835140" cy="83991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605790" y="1536700"/>
            <a:ext cx="6835140" cy="83997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>
              <p:custDataLst>
                <p:tags r:id="rId7"/>
              </p:custDataLst>
            </p:nvPr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万水千山项目26#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/>
          <a:srcRect l="9971" r="4769"/>
          <a:stretch>
            <a:fillRect/>
          </a:stretch>
        </p:blipFill>
        <p:spPr>
          <a:xfrm>
            <a:off x="633730" y="2738755"/>
            <a:ext cx="6807200" cy="4821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02603006-钱工-江津项目-sjhc-鸟瞰-tx-ljj0330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25410" y="3259455"/>
            <a:ext cx="7063740" cy="39738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5465" y="146050"/>
            <a:ext cx="14148435" cy="1162050"/>
            <a:chOff x="999" y="671"/>
            <a:chExt cx="22281" cy="1830"/>
          </a:xfrm>
        </p:grpSpPr>
        <p:sp>
          <p:nvSpPr>
            <p:cNvPr id="3074" name="矩形 3073"/>
            <p:cNvSpPr/>
            <p:nvPr/>
          </p:nvSpPr>
          <p:spPr>
            <a:xfrm>
              <a:off x="999" y="671"/>
              <a:ext cx="22281" cy="183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12056" rIns="0" bIns="0" anchor="t" anchorCtr="0">
              <a:noAutofit/>
            </a:bodyPr>
            <a:lstStyle/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四面山镇祥瑞</a:t>
              </a:r>
              <a:r>
                <a:rPr lang="en-US" altLang="zh-CN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·</a:t>
              </a:r>
              <a:r>
                <a:rPr lang="zh-CN" altLang="en-US" sz="2800" b="1" dirty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万水千山项目21#、25#、26#</a:t>
              </a:r>
              <a:r>
                <a:rPr lang="zh-CN" altLang="en-US" sz="2800" b="1" dirty="0" smtClean="0">
                  <a:solidFill>
                    <a:schemeClr val="accent4"/>
                  </a:solidFill>
                  <a:latin typeface="方正黑体_GBK" pitchFamily="1" charset="-122"/>
                  <a:ea typeface="方正黑体_GBK" pitchFamily="1" charset="-122"/>
                  <a:sym typeface="思源黑体 CN ExtraLight" charset="-122"/>
                </a:rPr>
                <a:t>楼建筑方案设计调整公示</a:t>
              </a: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  <a:p>
              <a:pPr marL="12700" algn="ctr">
                <a:spcBef>
                  <a:spcPts val="100"/>
                </a:spcBef>
                <a:buNone/>
              </a:pPr>
              <a:endParaRPr lang="zh-CN" altLang="en-US" sz="2800" b="1" dirty="0">
                <a:solidFill>
                  <a:schemeClr val="accent4"/>
                </a:solidFill>
                <a:latin typeface="方正黑体_GBK" pitchFamily="1" charset="-122"/>
                <a:ea typeface="方正黑体_GBK" pitchFamily="1" charset="-122"/>
                <a:sym typeface="思源黑体 CN ExtraLight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215" y="2176"/>
              <a:ext cx="217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78460" y="304165"/>
            <a:ext cx="14412595" cy="10069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78460" y="157416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54" name="文本框 6153"/>
          <p:cNvSpPr txBox="1"/>
          <p:nvPr>
            <p:custDataLst>
              <p:tags r:id="rId3"/>
            </p:custDataLst>
          </p:nvPr>
        </p:nvSpPr>
        <p:spPr>
          <a:xfrm>
            <a:off x="462915" y="9290685"/>
            <a:ext cx="13786485" cy="1075690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>
              <a:buClrTx/>
              <a:buSzTx/>
            </a:pPr>
            <a:r>
              <a:rPr lang="zh-CN" altLang="en-US" sz="1400" b="1" dirty="0">
                <a:sym typeface="黑体" panose="02010609060101010101" charset="-122"/>
              </a:rPr>
              <a:t>调整内容：</a:t>
            </a:r>
            <a:endParaRPr lang="en-US" altLang="zh-CN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zh-CN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1</a:t>
            </a:r>
            <a:r>
              <a:rPr lang="zh-CN" altLang="en-US" sz="1400" b="1" dirty="0">
                <a:latin typeface="方正黑体_GBK" pitchFamily="1" charset="-122"/>
                <a:ea typeface="方正黑体_GBK" pitchFamily="1" charset="-122"/>
                <a:sym typeface="方正黑体_GBK" pitchFamily="1" charset="-122"/>
              </a:rPr>
              <a:t>、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21#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楼由原来的三个单元调整为两个单元，建筑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户型一并调整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，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25#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楼仅调整户型，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26#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楼由原来的一个单元调整为两个单元，建筑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户型一并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调整。三幢楼调整前后建筑高度不变，为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18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黑体_GBK" pitchFamily="1" charset="-122"/>
              </a:rPr>
              <a:t>米。 。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黑体_GBK" pitchFamily="1" charset="-122"/>
            </a:endParaRPr>
          </a:p>
          <a:p>
            <a:pPr>
              <a:lnSpc>
                <a:spcPct val="120000"/>
              </a:lnSpc>
              <a:buNone/>
            </a:pPr>
            <a:endParaRPr lang="zh-CN" altLang="en-US" sz="1400" b="1" dirty="0">
              <a:solidFill>
                <a:schemeClr val="tx1"/>
              </a:solidFill>
              <a:latin typeface="方正黑体_GBK" pitchFamily="1" charset="-122"/>
              <a:ea typeface="方正黑体_GBK" pitchFamily="1" charset="-122"/>
              <a:sym typeface="方正黑体_GBK" pitchFamily="1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378460" y="9291955"/>
            <a:ext cx="144075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6" name="文本框 105"/>
          <p:cNvSpPr txBox="1"/>
          <p:nvPr/>
        </p:nvSpPr>
        <p:spPr>
          <a:xfrm>
            <a:off x="967740" y="1564640"/>
            <a:ext cx="2169795" cy="30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调整前</a:t>
            </a:r>
            <a:endParaRPr lang="zh-CN" altLang="en-US" sz="1400" b="1"/>
          </a:p>
        </p:txBody>
      </p:sp>
      <p:sp>
        <p:nvSpPr>
          <p:cNvPr id="107" name="文本框 106"/>
          <p:cNvSpPr txBox="1"/>
          <p:nvPr>
            <p:custDataLst>
              <p:tags r:id="rId5"/>
            </p:custDataLst>
          </p:nvPr>
        </p:nvSpPr>
        <p:spPr>
          <a:xfrm>
            <a:off x="8027670" y="1572895"/>
            <a:ext cx="2169795" cy="30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调整后</a:t>
            </a:r>
            <a:endParaRPr lang="zh-CN" altLang="en-US" sz="1400" b="1"/>
          </a:p>
        </p:txBody>
      </p:sp>
      <p:cxnSp>
        <p:nvCxnSpPr>
          <p:cNvPr id="140" name="直接连接符 139"/>
          <p:cNvCxnSpPr/>
          <p:nvPr>
            <p:custDataLst>
              <p:tags r:id="rId6"/>
            </p:custDataLst>
          </p:nvPr>
        </p:nvCxnSpPr>
        <p:spPr>
          <a:xfrm>
            <a:off x="570230" y="1572895"/>
            <a:ext cx="12364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7725410" y="1553210"/>
            <a:ext cx="0" cy="77298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7441565" y="1570990"/>
            <a:ext cx="0" cy="7731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8940" y="3321050"/>
            <a:ext cx="7014210" cy="3945890"/>
          </a:xfrm>
          <a:prstGeom prst="rect">
            <a:avLst/>
          </a:prstGeom>
        </p:spPr>
      </p:pic>
      <p:sp>
        <p:nvSpPr>
          <p:cNvPr id="44" name="任意多边形 43"/>
          <p:cNvSpPr/>
          <p:nvPr/>
        </p:nvSpPr>
        <p:spPr>
          <a:xfrm>
            <a:off x="11895455" y="5073015"/>
            <a:ext cx="934085" cy="635000"/>
          </a:xfrm>
          <a:custGeom>
            <a:avLst/>
            <a:gdLst>
              <a:gd name="connisteX0" fmla="*/ 0 w 883920"/>
              <a:gd name="connsiteY0" fmla="*/ 251460 h 571500"/>
              <a:gd name="connisteX1" fmla="*/ 68580 w 883920"/>
              <a:gd name="connsiteY1" fmla="*/ 198120 h 571500"/>
              <a:gd name="connisteX2" fmla="*/ 335280 w 883920"/>
              <a:gd name="connsiteY2" fmla="*/ 0 h 571500"/>
              <a:gd name="connisteX3" fmla="*/ 502920 w 883920"/>
              <a:gd name="connsiteY3" fmla="*/ 182880 h 571500"/>
              <a:gd name="connisteX4" fmla="*/ 662940 w 883920"/>
              <a:gd name="connsiteY4" fmla="*/ 45720 h 571500"/>
              <a:gd name="connisteX5" fmla="*/ 739140 w 883920"/>
              <a:gd name="connsiteY5" fmla="*/ 15240 h 571500"/>
              <a:gd name="connisteX6" fmla="*/ 883920 w 883920"/>
              <a:gd name="connsiteY6" fmla="*/ 121920 h 571500"/>
              <a:gd name="connisteX7" fmla="*/ 281940 w 883920"/>
              <a:gd name="connsiteY7" fmla="*/ 571500 h 571500"/>
              <a:gd name="connisteX8" fmla="*/ 0 w 883920"/>
              <a:gd name="connsiteY8" fmla="*/ 25146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883920" h="571500">
                <a:moveTo>
                  <a:pt x="0" y="251460"/>
                </a:moveTo>
                <a:lnTo>
                  <a:pt x="68580" y="198120"/>
                </a:lnTo>
                <a:lnTo>
                  <a:pt x="335280" y="0"/>
                </a:lnTo>
                <a:lnTo>
                  <a:pt x="502920" y="182880"/>
                </a:lnTo>
                <a:lnTo>
                  <a:pt x="662940" y="45720"/>
                </a:lnTo>
                <a:lnTo>
                  <a:pt x="739140" y="15240"/>
                </a:lnTo>
                <a:lnTo>
                  <a:pt x="883920" y="121920"/>
                </a:lnTo>
                <a:lnTo>
                  <a:pt x="281940" y="571500"/>
                </a:lnTo>
                <a:lnTo>
                  <a:pt x="0" y="25146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4591050" y="5115560"/>
            <a:ext cx="934085" cy="635000"/>
          </a:xfrm>
          <a:custGeom>
            <a:avLst/>
            <a:gdLst>
              <a:gd name="connisteX0" fmla="*/ 0 w 883920"/>
              <a:gd name="connsiteY0" fmla="*/ 251460 h 571500"/>
              <a:gd name="connisteX1" fmla="*/ 68580 w 883920"/>
              <a:gd name="connsiteY1" fmla="*/ 198120 h 571500"/>
              <a:gd name="connisteX2" fmla="*/ 335280 w 883920"/>
              <a:gd name="connsiteY2" fmla="*/ 0 h 571500"/>
              <a:gd name="connisteX3" fmla="*/ 502920 w 883920"/>
              <a:gd name="connsiteY3" fmla="*/ 182880 h 571500"/>
              <a:gd name="connisteX4" fmla="*/ 662940 w 883920"/>
              <a:gd name="connsiteY4" fmla="*/ 45720 h 571500"/>
              <a:gd name="connisteX5" fmla="*/ 739140 w 883920"/>
              <a:gd name="connsiteY5" fmla="*/ 15240 h 571500"/>
              <a:gd name="connisteX6" fmla="*/ 883920 w 883920"/>
              <a:gd name="connsiteY6" fmla="*/ 121920 h 571500"/>
              <a:gd name="connisteX7" fmla="*/ 281940 w 883920"/>
              <a:gd name="connsiteY7" fmla="*/ 571500 h 571500"/>
              <a:gd name="connisteX8" fmla="*/ 0 w 883920"/>
              <a:gd name="connsiteY8" fmla="*/ 25146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883920" h="571500">
                <a:moveTo>
                  <a:pt x="0" y="251460"/>
                </a:moveTo>
                <a:lnTo>
                  <a:pt x="68580" y="198120"/>
                </a:lnTo>
                <a:lnTo>
                  <a:pt x="335280" y="0"/>
                </a:lnTo>
                <a:lnTo>
                  <a:pt x="502920" y="182880"/>
                </a:lnTo>
                <a:lnTo>
                  <a:pt x="662940" y="45720"/>
                </a:lnTo>
                <a:lnTo>
                  <a:pt x="739140" y="15240"/>
                </a:lnTo>
                <a:lnTo>
                  <a:pt x="883920" y="121920"/>
                </a:lnTo>
                <a:lnTo>
                  <a:pt x="281940" y="571500"/>
                </a:lnTo>
                <a:lnTo>
                  <a:pt x="0" y="25146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2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3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4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5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6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7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8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09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1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2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3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4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5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6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7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8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19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1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2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3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4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5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6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7.xml><?xml version="1.0" encoding="utf-8"?>
<p:tagLst xmlns:p="http://schemas.openxmlformats.org/presentationml/2006/main">
  <p:tag name="KSO_WM_DIAGRAM_VIRTUALLY_FRAME" val="{&quot;height&quot;:268.07209783856734,&quot;left&quot;:692.493937007874,&quot;top&quot;:336.47790216143267,&quot;width&quot;:291.85606299212594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commondata" val="eyJoZGlkIjoiMDg4M2NmZDM1MjIwNDRiZDYxOTM1ZjllYTVhZDVkMGMifQ==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TABLE_ENDDRAG_ORIGIN_RECT" val="294*193"/>
  <p:tag name="TABLE_ENDDRAG_RECT" val="308*616*294*193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462.65,&quot;left&quot;:47.7,&quot;top&quot;:134.15,&quot;width&quot;:1099.8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462.65,&quot;left&quot;:47.7,&quot;top&quot;:134.15,&quot;width&quot;:1099.85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479.9,&quot;left&quot;:136,&quot;top&quot;:158.3,&quot;width&quot;:332.4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479.9,&quot;left&quot;:136,&quot;top&quot;:158.3,&quot;width&quot;:332.4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479.9,&quot;left&quot;:136,&quot;top&quot;:158.3,&quot;width&quot;:332.4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479.9,&quot;left&quot;:136,&quot;top&quot;:158.3,&quot;width&quot;:332.45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479.9,&quot;left&quot;:136,&quot;top&quot;:158.3,&quot;width&quot;:332.4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479.9,&quot;left&quot;:136,&quot;top&quot;:158.3,&quot;width&quot;:332.45}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462.65,&quot;left&quot;:47.7,&quot;top&quot;:134.15,&quot;width&quot;:1099.85}"/>
</p:tagLst>
</file>

<file path=ppt/tags/tag57.xml><?xml version="1.0" encoding="utf-8"?>
<p:tagLst xmlns:p="http://schemas.openxmlformats.org/presentationml/2006/main">
  <p:tag name="KSO_WM_BEAUTIFY_FLAG" val=""/>
  <p:tag name="KSO_WM_DIAGRAM_VIRTUALLY_FRAME" val="{&quot;height&quot;:462.65,&quot;left&quot;:47.7,&quot;top&quot;:134.15,&quot;width&quot;:1099.85}"/>
</p:tagLst>
</file>

<file path=ppt/tags/tag58.xml><?xml version="1.0" encoding="utf-8"?>
<p:tagLst xmlns:p="http://schemas.openxmlformats.org/presentationml/2006/main">
  <p:tag name="KSO_WM_BEAUTIFY_FLAG" val=""/>
  <p:tag name="KSO_WM_DIAGRAM_VIRTUALLY_FRAME" val="{&quot;height&quot;:462.65,&quot;left&quot;:47.7,&quot;top&quot;:134.15,&quot;width&quot;:1099.85}"/>
</p:tagLst>
</file>

<file path=ppt/tags/tag59.xml><?xml version="1.0" encoding="utf-8"?>
<p:tagLst xmlns:p="http://schemas.openxmlformats.org/presentationml/2006/main">
  <p:tag name="KSO_WM_DIAGRAM_VIRTUALLY_FRAME" val="{&quot;height&quot;:462.65,&quot;left&quot;:47.7,&quot;top&quot;:134.15,&quot;width&quot;:1099.85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  <p:tag name="KSO_WM_DIAGRAM_VIRTUALLY_FRAME" val="{&quot;height&quot;:480,&quot;left&quot;:188.25,&quot;top&quot;:158.3,&quot;width&quot;:226.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480,&quot;left&quot;:188.25,&quot;top&quot;:158.3,&quot;width&quot;:226.5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480,&quot;left&quot;:188.25,&quot;top&quot;:158.3,&quot;width&quot;:226.5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480,&quot;left&quot;:188.25,&quot;top&quot;:158.3,&quot;width&quot;:226.5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480,&quot;left&quot;:188.25,&quot;top&quot;:158.3,&quot;width&quot;:226.5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480,&quot;left&quot;:188.25,&quot;top&quot;:158.3,&quot;width&quot;:226.5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462.65,&quot;left&quot;:47.7,&quot;top&quot;:134.15,&quot;width&quot;:1099.85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462.65,&quot;left&quot;:47.7,&quot;top&quot;:134.15,&quot;width&quot;:1099.85}"/>
</p:tagLst>
</file>

<file path=ppt/tags/tag82.xml><?xml version="1.0" encoding="utf-8"?>
<p:tagLst xmlns:p="http://schemas.openxmlformats.org/presentationml/2006/main">
  <p:tag name="KSO_WM_BEAUTIFY_FLAG" val=""/>
  <p:tag name="KSO_WM_DIAGRAM_VIRTUALLY_FRAME" val="{&quot;height&quot;:462.65,&quot;left&quot;:47.7,&quot;top&quot;:134.15,&quot;width&quot;:1099.85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2575</Words>
  <Application>WPS 演示</Application>
  <PresentationFormat>自定义</PresentationFormat>
  <Paragraphs>366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Calibri Light</vt:lpstr>
      <vt:lpstr>Calibri</vt:lpstr>
      <vt:lpstr>方正黑体_GBK</vt:lpstr>
      <vt:lpstr>思源黑体 CN ExtraLight</vt:lpstr>
      <vt:lpstr>微软雅黑</vt:lpstr>
      <vt:lpstr>黑体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 d</dc:creator>
  <cp:lastModifiedBy>大豆色拉油</cp:lastModifiedBy>
  <cp:revision>245</cp:revision>
  <dcterms:created xsi:type="dcterms:W3CDTF">2022-10-25T05:07:00Z</dcterms:created>
  <dcterms:modified xsi:type="dcterms:W3CDTF">2026-04-15T03:56:29Z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FE8053C81BC94544AB12D0F3B7C4CF08_13</vt:lpwstr>
  </property>
  <property fmtid="{D5CDD505-2E9C-101B-9397-08002B2CF9AE}" pid="3" name="KSOProductBuildVer">
    <vt:lpwstr>2052-12.1.0.25865</vt:lpwstr>
  </property>
</Properties>
</file>